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2" r:id="rId26"/>
    <p:sldId id="280" r:id="rId27"/>
    <p:sldId id="281" r:id="rId28"/>
    <p:sldId id="284" r:id="rId29"/>
    <p:sldId id="287" r:id="rId30"/>
    <p:sldId id="288" r:id="rId31"/>
    <p:sldId id="289" r:id="rId32"/>
    <p:sldId id="290" r:id="rId33"/>
    <p:sldId id="291"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gaL+68xxIN4QPfly6UQA2pwPgx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83a770ae65_7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83a770ae65_7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283a770ae65_7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83a770ae65_7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283a770ae65_7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83a770ae65_7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83a770ae65_7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283a770ae65_7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83a770ae65_7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283a770ae65_7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83a770ae65_7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83a770ae65_7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283a770ae65_7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83a770ae65_7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283a770ae65_7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83a770ae65_7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83a770ae65_7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83a770ae65_7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83a770ae65_7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283a770ae65_7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83a770ae65_7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83a770ae65_7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283a770ae65_7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94da3a9d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94da3a9d6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294da3a9d6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4da3a9d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4da3a9d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94da3a9d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4da3a9d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94da3a9d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294da3a9d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94da3a9d66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94da3a9d66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294da3a9d66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94da3a9d66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94da3a9d66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294da3a9d66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3a770ae6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3a770ae65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283a770ae65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94da3a9d66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94da3a9d66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294da3a9d66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83a770ae6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83a770ae65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283a770ae65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94da3a9d6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94da3a9d66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94da3a9d66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83a770ae65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83a770ae65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83a770ae65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3a770ae65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83a770ae65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83a770ae65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83a770ae65_7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83a770ae65_7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83a770ae65_7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83a770ae65_7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83a770ae65_7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YHqW2zxltN6VzS4CTK7n4WTQMay8fU_q/edit?usp=sharing&amp;ouid=116324635347389635201&amp;rtpof=true&amp;sd=tru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EMjNVKlLy3lsYnAb6N5CJgWwmvFwgD/edit?usp=sharing&amp;ouid=116324635347389635201&amp;rtpof=true&amp;sd=tru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421364" y="0"/>
            <a:ext cx="9144000" cy="298579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br>
              <a:rPr lang="en-IN"/>
            </a:br>
            <a:br>
              <a:rPr lang="en-IN"/>
            </a:br>
            <a:br>
              <a:rPr lang="en-IN"/>
            </a:br>
            <a:br>
              <a:rPr lang="en-IN"/>
            </a:br>
            <a:br>
              <a:rPr lang="en-IN"/>
            </a:br>
            <a:br>
              <a:rPr lang="en-IN"/>
            </a:br>
            <a:br>
              <a:rPr lang="en-IN"/>
            </a:br>
            <a:r>
              <a:rPr lang="en-IN" sz="4900"/>
              <a:t> Project Presentation (KCS 753)</a:t>
            </a:r>
            <a:br>
              <a:rPr lang="en-IN" sz="4900"/>
            </a:br>
            <a:r>
              <a:rPr lang="en-IN" sz="4900"/>
              <a:t>(Neural Style Transfer)</a:t>
            </a: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90000"/>
              </a:lnSpc>
              <a:spcBef>
                <a:spcPts val="0"/>
              </a:spcBef>
              <a:spcAft>
                <a:spcPts val="0"/>
              </a:spcAft>
              <a:buClr>
                <a:schemeClr val="dk1"/>
              </a:buClr>
              <a:buSzPct val="100000"/>
              <a:buNone/>
            </a:pPr>
            <a:r>
              <a:rPr lang="en-IN" dirty="0"/>
              <a:t>        Guide Name: Mr. Akash Goel</a:t>
            </a:r>
            <a:endParaRPr dirty="0"/>
          </a:p>
          <a:p>
            <a:pPr marL="0" lvl="0" indent="0" algn="ctr" rtl="0">
              <a:lnSpc>
                <a:spcPct val="90000"/>
              </a:lnSpc>
              <a:spcBef>
                <a:spcPts val="1000"/>
              </a:spcBef>
              <a:spcAft>
                <a:spcPts val="0"/>
              </a:spcAft>
              <a:buClr>
                <a:schemeClr val="dk1"/>
              </a:buClr>
              <a:buSzPct val="100000"/>
              <a:buNone/>
            </a:pPr>
            <a:r>
              <a:rPr lang="en-IN" dirty="0"/>
              <a:t>			Project Members Name with Roll Number &amp; Section</a:t>
            </a:r>
            <a:endParaRPr dirty="0"/>
          </a:p>
          <a:p>
            <a:pPr marL="0" lvl="0" indent="0" algn="ctr" rtl="0">
              <a:lnSpc>
                <a:spcPct val="90000"/>
              </a:lnSpc>
              <a:spcBef>
                <a:spcPts val="1000"/>
              </a:spcBef>
              <a:spcAft>
                <a:spcPts val="0"/>
              </a:spcAft>
              <a:buClr>
                <a:schemeClr val="dk1"/>
              </a:buClr>
              <a:buSzPct val="92957"/>
              <a:buNone/>
            </a:pPr>
            <a:r>
              <a:rPr lang="en-IN" dirty="0"/>
              <a:t>                 1.Palak Singh (2000290120103-B)</a:t>
            </a:r>
            <a:endParaRPr sz="2581" dirty="0"/>
          </a:p>
          <a:p>
            <a:pPr marL="0" lvl="0" indent="0" algn="ctr" rtl="0">
              <a:lnSpc>
                <a:spcPct val="90000"/>
              </a:lnSpc>
              <a:spcBef>
                <a:spcPts val="1000"/>
              </a:spcBef>
              <a:spcAft>
                <a:spcPts val="0"/>
              </a:spcAft>
              <a:buClr>
                <a:schemeClr val="dk1"/>
              </a:buClr>
              <a:buSzPct val="100000"/>
              <a:buNone/>
            </a:pPr>
            <a:r>
              <a:rPr lang="en-IN" dirty="0"/>
              <a:t>                 2.Ragini Rani (2000290120121-B)</a:t>
            </a:r>
            <a:endParaRPr dirty="0"/>
          </a:p>
          <a:p>
            <a:pPr marL="0" lvl="0" indent="0" algn="ctr" rtl="0">
              <a:lnSpc>
                <a:spcPct val="90000"/>
              </a:lnSpc>
              <a:spcBef>
                <a:spcPts val="1000"/>
              </a:spcBef>
              <a:spcAft>
                <a:spcPts val="0"/>
              </a:spcAft>
              <a:buClr>
                <a:schemeClr val="dk1"/>
              </a:buClr>
              <a:buSzPct val="100000"/>
              <a:buNone/>
            </a:pPr>
            <a:r>
              <a:rPr lang="en-IN" dirty="0"/>
              <a:t>                 3. Kalash Jain (2000290120080-B)</a:t>
            </a:r>
            <a:endParaRPr dirty="0"/>
          </a:p>
          <a:p>
            <a:pPr marL="0" lvl="0" indent="0" algn="ctr" rtl="0">
              <a:lnSpc>
                <a:spcPct val="90000"/>
              </a:lnSpc>
              <a:spcBef>
                <a:spcPts val="1000"/>
              </a:spcBef>
              <a:spcAft>
                <a:spcPts val="0"/>
              </a:spcAft>
              <a:buClr>
                <a:schemeClr val="dk1"/>
              </a:buClr>
              <a:buSzPct val="100000"/>
              <a:buNone/>
            </a:pPr>
            <a:endParaRPr dirty="0"/>
          </a:p>
        </p:txBody>
      </p:sp>
      <p:pic>
        <p:nvPicPr>
          <p:cNvPr id="90" name="Google Shape;90;p1" descr="A close-up of a stamp  Description automatically generated with low confidence"/>
          <p:cNvPicPr preferRelativeResize="0"/>
          <p:nvPr/>
        </p:nvPicPr>
        <p:blipFill rotWithShape="1">
          <a:blip r:embed="rId3">
            <a:alphaModFix/>
          </a:blip>
          <a:srcRect/>
          <a:stretch/>
        </p:blipFill>
        <p:spPr>
          <a:xfrm>
            <a:off x="98954" y="107687"/>
            <a:ext cx="1367367" cy="1246715"/>
          </a:xfrm>
          <a:prstGeom prst="rect">
            <a:avLst/>
          </a:prstGeom>
          <a:noFill/>
          <a:ln>
            <a:noFill/>
          </a:ln>
        </p:spPr>
      </p:pic>
      <p:pic>
        <p:nvPicPr>
          <p:cNvPr id="91" name="Google Shape;91;p1" descr="Logo, company name  Description automatically generated"/>
          <p:cNvPicPr preferRelativeResize="0"/>
          <p:nvPr/>
        </p:nvPicPr>
        <p:blipFill rotWithShape="1">
          <a:blip r:embed="rId4">
            <a:alphaModFix/>
          </a:blip>
          <a:srcRect/>
          <a:stretch/>
        </p:blipFill>
        <p:spPr>
          <a:xfrm>
            <a:off x="10066296" y="217141"/>
            <a:ext cx="1203406" cy="1119879"/>
          </a:xfrm>
          <a:prstGeom prst="rect">
            <a:avLst/>
          </a:prstGeom>
          <a:noFill/>
          <a:ln>
            <a:noFill/>
          </a:ln>
        </p:spPr>
      </p:pic>
      <p:sp>
        <p:nvSpPr>
          <p:cNvPr id="92" name="Google Shape;92;p1"/>
          <p:cNvSpPr/>
          <p:nvPr/>
        </p:nvSpPr>
        <p:spPr>
          <a:xfrm>
            <a:off x="0" y="0"/>
            <a:ext cx="12192000" cy="457200"/>
          </a:xfrm>
          <a:prstGeom prst="rect">
            <a:avLst/>
          </a:prstGeom>
          <a:noFill/>
          <a:ln>
            <a:noFill/>
          </a:ln>
        </p:spPr>
        <p:txBody>
          <a:bodyPr spcFirstLastPara="1" wrap="square" lIns="126950" tIns="22200" rIns="91425" bIns="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a:off x="2013472" y="331858"/>
            <a:ext cx="8165057" cy="707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600"/>
              <a:buFont typeface="Calibri"/>
              <a:buNone/>
            </a:pPr>
            <a:r>
              <a:rPr lang="en-IN" sz="1600" b="1" i="0" u="sng" strike="noStrike" cap="none">
                <a:solidFill>
                  <a:schemeClr val="dk1"/>
                </a:solidFill>
                <a:latin typeface="Calibri"/>
                <a:ea typeface="Calibri"/>
                <a:cs typeface="Calibri"/>
                <a:sym typeface="Calibri"/>
              </a:rPr>
              <a:t>	</a:t>
            </a:r>
            <a:r>
              <a:rPr lang="en-IN" sz="2000" b="1" i="0" u="sng" strike="noStrike" cap="none">
                <a:solidFill>
                  <a:schemeClr val="dk1"/>
                </a:solidFill>
                <a:latin typeface="Calibri"/>
                <a:ea typeface="Calibri"/>
                <a:cs typeface="Calibri"/>
                <a:sym typeface="Calibri"/>
              </a:rPr>
              <a:t>KIET Group of Institutions, Ghaziabad	</a:t>
            </a:r>
            <a:endParaRPr sz="20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000"/>
              <a:buFont typeface="Calibri"/>
              <a:buNone/>
            </a:pPr>
            <a:r>
              <a:rPr lang="en-IN" sz="2000" b="1" i="0" u="none" strike="noStrike" cap="none">
                <a:solidFill>
                  <a:schemeClr val="dk1"/>
                </a:solidFill>
                <a:latin typeface="Calibri"/>
                <a:ea typeface="Calibri"/>
                <a:cs typeface="Calibri"/>
                <a:sym typeface="Calibri"/>
              </a:rPr>
              <a:t>(An ISO – 9001: 2008 Certified &amp; ‘A+’ Grade accredited Institution by NAAC)</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83a770ae65_7_29"/>
          <p:cNvSpPr txBox="1">
            <a:spLocks noGrp="1"/>
          </p:cNvSpPr>
          <p:nvPr>
            <p:ph type="body" idx="1"/>
          </p:nvPr>
        </p:nvSpPr>
        <p:spPr>
          <a:xfrm>
            <a:off x="838200" y="0"/>
            <a:ext cx="10515600" cy="6858000"/>
          </a:xfrm>
          <a:prstGeom prst="rect">
            <a:avLst/>
          </a:prstGeom>
        </p:spPr>
        <p:txBody>
          <a:bodyPr spcFirstLastPara="1" wrap="square" lIns="91425" tIns="45700" rIns="91425" bIns="45700" anchor="t" anchorCtr="0">
            <a:normAutofit fontScale="92500" lnSpcReduction="20000"/>
          </a:bodyPr>
          <a:lstStyle/>
          <a:p>
            <a:pPr marL="0" lvl="0" indent="0" algn="l" rtl="0">
              <a:lnSpc>
                <a:spcPct val="115000"/>
              </a:lnSpc>
              <a:spcBef>
                <a:spcPts val="1000"/>
              </a:spcBef>
              <a:spcAft>
                <a:spcPts val="0"/>
              </a:spcAft>
              <a:buClr>
                <a:schemeClr val="dk1"/>
              </a:buClr>
              <a:buSzPct val="39285"/>
              <a:buFont typeface="Arial"/>
              <a:buNone/>
            </a:pPr>
            <a:r>
              <a:rPr lang="en-IN"/>
              <a:t>Neural style transfer has recently  become one of the most popular topics in academic research and industrial applications. Existing methods can generate synthetic images by transferring different images the style of certain images compared to other images with certain content, but they are mainly focused on understanding low-level features images lose content and style, resulting in a significant change in the featured information of the content image semantic level. In this paper, an improved scheme is proposed to retain the salient regions of the transfer process the image is similar to the  content image. By adding the area loss calculated from the location network, synthetic images can almost keep key highlight regions consistent with those of the original content image, facilitates saliency-based tasks such as object localization and classification. Additionally, the transfer the effect is more natural and attractive, avoiding the simple texture overlay of stylish images. Furthermore, ours the schema is also extensible to retain other semantic information (such as shape, edges, and color) of the image with the corresponding estimated networks. </a:t>
            </a:r>
            <a:endParaRPr/>
          </a:p>
          <a:p>
            <a:pPr marL="0" lvl="0" indent="0" algn="l" rtl="0">
              <a:spcBef>
                <a:spcPts val="100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83a770ae65_7_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a:t>
            </a:r>
            <a:endParaRPr/>
          </a:p>
        </p:txBody>
      </p:sp>
      <p:sp>
        <p:nvSpPr>
          <p:cNvPr id="167" name="Google Shape;167;g283a770ae65_7_36"/>
          <p:cNvSpPr txBox="1">
            <a:spLocks noGrp="1"/>
          </p:cNvSpPr>
          <p:nvPr>
            <p:ph type="body" idx="1"/>
          </p:nvPr>
        </p:nvSpPr>
        <p:spPr>
          <a:xfrm>
            <a:off x="838200" y="1230402"/>
            <a:ext cx="10515600" cy="49467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dirty="0"/>
          </a:p>
          <a:p>
            <a:pPr marL="228600" lvl="0" indent="-228600" algn="l" rtl="0">
              <a:lnSpc>
                <a:spcPct val="90000"/>
              </a:lnSpc>
              <a:spcBef>
                <a:spcPts val="1000"/>
              </a:spcBef>
              <a:spcAft>
                <a:spcPts val="0"/>
              </a:spcAft>
              <a:buClr>
                <a:schemeClr val="dk1"/>
              </a:buClr>
              <a:buSzPts val="2800"/>
              <a:buChar char="•"/>
            </a:pPr>
            <a:r>
              <a:rPr lang="en-IN" dirty="0"/>
              <a:t>Paper title - Guided neural style transfer for shape stylization</a:t>
            </a:r>
            <a:endParaRPr dirty="0"/>
          </a:p>
          <a:p>
            <a:pPr marL="228600" lvl="0" indent="-228600" algn="l" rtl="0">
              <a:lnSpc>
                <a:spcPct val="90000"/>
              </a:lnSpc>
              <a:spcBef>
                <a:spcPts val="1000"/>
              </a:spcBef>
              <a:spcAft>
                <a:spcPts val="0"/>
              </a:spcAft>
              <a:buClr>
                <a:schemeClr val="dk1"/>
              </a:buClr>
              <a:buSzPts val="2800"/>
              <a:buChar char="•"/>
            </a:pPr>
            <a:r>
              <a:rPr lang="en-IN" dirty="0"/>
              <a:t>Author name - </a:t>
            </a:r>
            <a:r>
              <a:rPr lang="en-IN" dirty="0" err="1"/>
              <a:t>Gantugs</a:t>
            </a:r>
            <a:r>
              <a:rPr lang="en-IN" dirty="0"/>
              <a:t> </a:t>
            </a:r>
            <a:r>
              <a:rPr lang="en-IN" dirty="0" err="1"/>
              <a:t>Atarsaikhan</a:t>
            </a:r>
            <a:r>
              <a:rPr lang="en-IN" dirty="0"/>
              <a:t>, Brian Kenji Iwana, Seiichi</a:t>
            </a:r>
            <a:endParaRPr dirty="0"/>
          </a:p>
          <a:p>
            <a:pPr marL="228600" lvl="0" indent="0" algn="l" rtl="0">
              <a:lnSpc>
                <a:spcPct val="90000"/>
              </a:lnSpc>
              <a:spcBef>
                <a:spcPts val="1000"/>
              </a:spcBef>
              <a:spcAft>
                <a:spcPts val="0"/>
              </a:spcAft>
              <a:buNone/>
            </a:pPr>
            <a:r>
              <a:rPr lang="en-IN" dirty="0"/>
              <a:t>                           Uchida</a:t>
            </a:r>
            <a:endParaRPr dirty="0"/>
          </a:p>
          <a:p>
            <a:pPr marL="228600" lvl="0" indent="-228600" algn="l" rtl="0">
              <a:lnSpc>
                <a:spcPct val="90000"/>
              </a:lnSpc>
              <a:spcBef>
                <a:spcPts val="1000"/>
              </a:spcBef>
              <a:spcAft>
                <a:spcPts val="0"/>
              </a:spcAft>
              <a:buClr>
                <a:schemeClr val="dk1"/>
              </a:buClr>
              <a:buSzPts val="2800"/>
              <a:buChar char="•"/>
            </a:pPr>
            <a:r>
              <a:rPr lang="en-IN" dirty="0"/>
              <a:t>Year of publishing - 2020</a:t>
            </a:r>
            <a:endParaRPr dirty="0"/>
          </a:p>
          <a:p>
            <a:pPr marL="228600" lvl="0" indent="-228600" algn="l" rtl="0">
              <a:lnSpc>
                <a:spcPct val="90000"/>
              </a:lnSpc>
              <a:spcBef>
                <a:spcPts val="1000"/>
              </a:spcBef>
              <a:spcAft>
                <a:spcPts val="0"/>
              </a:spcAft>
              <a:buClr>
                <a:schemeClr val="dk1"/>
              </a:buClr>
              <a:buSzPts val="2800"/>
              <a:buChar char="•"/>
            </a:pPr>
            <a:r>
              <a:rPr lang="en-IN" dirty="0"/>
              <a:t>Followed by Summary of papers. -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83a770ae65_7_43"/>
          <p:cNvSpPr txBox="1">
            <a:spLocks noGrp="1"/>
          </p:cNvSpPr>
          <p:nvPr>
            <p:ph type="body" idx="1"/>
          </p:nvPr>
        </p:nvSpPr>
        <p:spPr>
          <a:xfrm>
            <a:off x="838200" y="173800"/>
            <a:ext cx="10515600" cy="64335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IN"/>
              <a:t>Designing logos, typography, and other decorative shapes can require professional skills. In this article, we aim to create novel and unique decorative shapes by stylizing regular shapes through machine learning. Specifically, we combined parametric and non-parametric neural style transfer algorithms to transfer  local and global features. Additionally, we have included distance-based instructions in the neural style transfer pipeline to decorate only the foreground shape. Finally, qualitative evaluation and ablation studies are provided to demonstrate the usefulness of the proposed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83a770ae65_7_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a:t>
            </a:r>
            <a:endParaRPr/>
          </a:p>
        </p:txBody>
      </p:sp>
      <p:sp>
        <p:nvSpPr>
          <p:cNvPr id="179" name="Google Shape;179;g283a770ae65_7_50"/>
          <p:cNvSpPr txBox="1">
            <a:spLocks noGrp="1"/>
          </p:cNvSpPr>
          <p:nvPr>
            <p:ph type="body" idx="1"/>
          </p:nvPr>
        </p:nvSpPr>
        <p:spPr>
          <a:xfrm>
            <a:off x="838200" y="1230402"/>
            <a:ext cx="10515600" cy="49467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dirty="0"/>
          </a:p>
          <a:p>
            <a:pPr marL="228600" lvl="0" indent="-228600" algn="l" rtl="0">
              <a:lnSpc>
                <a:spcPct val="90000"/>
              </a:lnSpc>
              <a:spcBef>
                <a:spcPts val="1000"/>
              </a:spcBef>
              <a:spcAft>
                <a:spcPts val="0"/>
              </a:spcAft>
              <a:buClr>
                <a:schemeClr val="dk1"/>
              </a:buClr>
              <a:buSzPts val="2800"/>
              <a:buChar char="•"/>
            </a:pPr>
            <a:r>
              <a:rPr lang="en-IN" dirty="0"/>
              <a:t>Paper title - Structure-Preserving Neural Style Transfer</a:t>
            </a:r>
            <a:endParaRPr dirty="0"/>
          </a:p>
          <a:p>
            <a:pPr marL="228600" lvl="0" indent="-228600" algn="l" rtl="0">
              <a:lnSpc>
                <a:spcPct val="90000"/>
              </a:lnSpc>
              <a:spcBef>
                <a:spcPts val="1000"/>
              </a:spcBef>
              <a:spcAft>
                <a:spcPts val="0"/>
              </a:spcAft>
              <a:buClr>
                <a:schemeClr val="dk1"/>
              </a:buClr>
              <a:buSzPts val="2800"/>
              <a:buChar char="•"/>
            </a:pPr>
            <a:r>
              <a:rPr lang="en-IN" dirty="0"/>
              <a:t>Author name - Ming-Ming Cheng , Xiao-Chang Liu , Jie Wang, </a:t>
            </a:r>
            <a:endParaRPr dirty="0"/>
          </a:p>
          <a:p>
            <a:pPr marL="228600" lvl="0" indent="0" algn="l" rtl="0">
              <a:lnSpc>
                <a:spcPct val="90000"/>
              </a:lnSpc>
              <a:spcBef>
                <a:spcPts val="1000"/>
              </a:spcBef>
              <a:spcAft>
                <a:spcPts val="0"/>
              </a:spcAft>
              <a:buNone/>
            </a:pPr>
            <a:r>
              <a:rPr lang="en-IN" dirty="0"/>
              <a:t>                           Shao-Ping Lu , Yu-Kun Lai , and Paul L. Rosin</a:t>
            </a:r>
            <a:endParaRPr dirty="0"/>
          </a:p>
          <a:p>
            <a:pPr marL="228600" lvl="0" indent="-228600" algn="l" rtl="0">
              <a:lnSpc>
                <a:spcPct val="90000"/>
              </a:lnSpc>
              <a:spcBef>
                <a:spcPts val="1000"/>
              </a:spcBef>
              <a:spcAft>
                <a:spcPts val="0"/>
              </a:spcAft>
              <a:buClr>
                <a:schemeClr val="dk1"/>
              </a:buClr>
              <a:buSzPts val="2800"/>
              <a:buChar char="•"/>
            </a:pPr>
            <a:r>
              <a:rPr lang="en-IN" dirty="0"/>
              <a:t>Year of publishing - 2020</a:t>
            </a:r>
            <a:endParaRPr dirty="0"/>
          </a:p>
          <a:p>
            <a:pPr marL="228600" lvl="0" indent="-228600" algn="l" rtl="0">
              <a:lnSpc>
                <a:spcPct val="90000"/>
              </a:lnSpc>
              <a:spcBef>
                <a:spcPts val="1000"/>
              </a:spcBef>
              <a:spcAft>
                <a:spcPts val="0"/>
              </a:spcAft>
              <a:buClr>
                <a:schemeClr val="dk1"/>
              </a:buClr>
              <a:buSzPts val="2800"/>
              <a:buChar char="•"/>
            </a:pPr>
            <a:r>
              <a:rPr lang="en-IN" dirty="0"/>
              <a:t>Followed by Summary of papers. -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83a770ae65_7_57"/>
          <p:cNvSpPr txBox="1">
            <a:spLocks noGrp="1"/>
          </p:cNvSpPr>
          <p:nvPr>
            <p:ph type="body" idx="1"/>
          </p:nvPr>
        </p:nvSpPr>
        <p:spPr>
          <a:xfrm>
            <a:off x="838200" y="190500"/>
            <a:ext cx="10515600" cy="6433500"/>
          </a:xfrm>
          <a:prstGeom prst="rect">
            <a:avLst/>
          </a:prstGeom>
        </p:spPr>
        <p:txBody>
          <a:bodyPr spcFirstLastPara="1" wrap="square" lIns="91425" tIns="45700" rIns="91425" bIns="45700" anchor="t" anchorCtr="0">
            <a:normAutofit fontScale="32500" lnSpcReduction="20000"/>
          </a:bodyPr>
          <a:lstStyle/>
          <a:p>
            <a:pPr marL="0" lvl="0" indent="0" algn="l" rtl="0">
              <a:lnSpc>
                <a:spcPct val="115000"/>
              </a:lnSpc>
              <a:spcBef>
                <a:spcPts val="1000"/>
              </a:spcBef>
              <a:spcAft>
                <a:spcPts val="0"/>
              </a:spcAft>
              <a:buClr>
                <a:schemeClr val="dk1"/>
              </a:buClr>
              <a:buSzPts val="358"/>
              <a:buFont typeface="Arial"/>
              <a:buNone/>
            </a:pPr>
            <a:r>
              <a:rPr lang="en-IN" sz="7000"/>
              <a:t>State-of-the-art neural convolution methods have demonstrated amazing results by training feed-forward convolutional neural networks or using  iterative optimization strategies. The visual representation used in these methods, consists of two components: Style representation and content representation are often based on high-level features extracted from pre-trained classification networks. Because the classification network was originally designed for object recognition, the extracted features often focus on the central object and ignore it. Other details. As a result,  style textures tend to scatter across styled outputs and break the content structure. To address this problem, we present a new image stylization method that involves complementary structure representation.  Our structural representation, takes into account two factors:</a:t>
            </a:r>
            <a:endParaRPr sz="7000"/>
          </a:p>
          <a:p>
            <a:pPr marL="0" lvl="0" indent="0" algn="l" rtl="0">
              <a:lnSpc>
                <a:spcPct val="115000"/>
              </a:lnSpc>
              <a:spcBef>
                <a:spcPts val="1000"/>
              </a:spcBef>
              <a:spcAft>
                <a:spcPts val="0"/>
              </a:spcAft>
              <a:buClr>
                <a:schemeClr val="dk1"/>
              </a:buClr>
              <a:buSzPts val="358"/>
              <a:buFont typeface="Arial"/>
              <a:buNone/>
            </a:pPr>
            <a:r>
              <a:rPr lang="en-IN" sz="7000"/>
              <a:t>i) the overall structure is represented by a depth map, and ii) the details of the local structure are represented by the edges of the image, effectively reflecting the spatial distribution of all  components of a image as well as the structure of the corresponding dominant objects. Experimental results demonstrate that our method achieves  impressive imaging performance, which is especially important when processing images sensitive to structural deformation, e.g. images contain multiple objects potentially at different depths or prominent objects with clear structures.</a:t>
            </a:r>
            <a:endParaRPr sz="7000"/>
          </a:p>
          <a:p>
            <a:pPr marL="0" lvl="0" indent="0" algn="l" rtl="0">
              <a:spcBef>
                <a:spcPts val="10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83a770ae65_7_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a:t>
            </a:r>
            <a:endParaRPr/>
          </a:p>
        </p:txBody>
      </p:sp>
      <p:sp>
        <p:nvSpPr>
          <p:cNvPr id="191" name="Google Shape;191;g283a770ae65_7_76"/>
          <p:cNvSpPr txBox="1">
            <a:spLocks noGrp="1"/>
          </p:cNvSpPr>
          <p:nvPr>
            <p:ph type="body" idx="1"/>
          </p:nvPr>
        </p:nvSpPr>
        <p:spPr>
          <a:xfrm>
            <a:off x="838200" y="1230402"/>
            <a:ext cx="10515600" cy="49467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dirty="0"/>
          </a:p>
          <a:p>
            <a:pPr marL="228600" lvl="0" indent="-228600" algn="l" rtl="0">
              <a:lnSpc>
                <a:spcPct val="90000"/>
              </a:lnSpc>
              <a:spcBef>
                <a:spcPts val="1000"/>
              </a:spcBef>
              <a:spcAft>
                <a:spcPts val="0"/>
              </a:spcAft>
              <a:buClr>
                <a:schemeClr val="dk1"/>
              </a:buClr>
              <a:buSzPts val="2800"/>
              <a:buChar char="•"/>
            </a:pPr>
            <a:r>
              <a:rPr lang="en-IN" dirty="0"/>
              <a:t>Paper title - Image Style Transfer Using Convolutional Neural  </a:t>
            </a:r>
            <a:endParaRPr dirty="0"/>
          </a:p>
          <a:p>
            <a:pPr marL="228600" lvl="0" indent="0" algn="l" rtl="0">
              <a:lnSpc>
                <a:spcPct val="90000"/>
              </a:lnSpc>
              <a:spcBef>
                <a:spcPts val="1000"/>
              </a:spcBef>
              <a:spcAft>
                <a:spcPts val="0"/>
              </a:spcAft>
              <a:buNone/>
            </a:pPr>
            <a:r>
              <a:rPr lang="en-IN" dirty="0"/>
              <a:t>                      Networks</a:t>
            </a:r>
            <a:endParaRPr dirty="0"/>
          </a:p>
          <a:p>
            <a:pPr marL="228600" lvl="0" indent="-228600" algn="l" rtl="0">
              <a:lnSpc>
                <a:spcPct val="90000"/>
              </a:lnSpc>
              <a:spcBef>
                <a:spcPts val="1000"/>
              </a:spcBef>
              <a:spcAft>
                <a:spcPts val="0"/>
              </a:spcAft>
              <a:buClr>
                <a:schemeClr val="dk1"/>
              </a:buClr>
              <a:buSzPts val="2800"/>
              <a:buChar char="•"/>
            </a:pPr>
            <a:r>
              <a:rPr lang="en-IN" dirty="0"/>
              <a:t>Author name - Leon A. </a:t>
            </a:r>
            <a:r>
              <a:rPr lang="en-IN" dirty="0" err="1"/>
              <a:t>Gatys</a:t>
            </a:r>
            <a:r>
              <a:rPr lang="en-IN" dirty="0"/>
              <a:t>, Alexander S. Ecker, and Matthias </a:t>
            </a:r>
            <a:r>
              <a:rPr lang="en-IN" dirty="0" err="1"/>
              <a:t>Bethge</a:t>
            </a:r>
            <a:endParaRPr dirty="0"/>
          </a:p>
          <a:p>
            <a:pPr marL="228600" lvl="0" indent="-228600" algn="l" rtl="0">
              <a:lnSpc>
                <a:spcPct val="90000"/>
              </a:lnSpc>
              <a:spcBef>
                <a:spcPts val="1000"/>
              </a:spcBef>
              <a:spcAft>
                <a:spcPts val="0"/>
              </a:spcAft>
              <a:buClr>
                <a:schemeClr val="dk1"/>
              </a:buClr>
              <a:buSzPts val="2800"/>
              <a:buChar char="•"/>
            </a:pPr>
            <a:r>
              <a:rPr lang="en-IN" dirty="0"/>
              <a:t>Year of publishing - 2016</a:t>
            </a:r>
            <a:endParaRPr dirty="0"/>
          </a:p>
          <a:p>
            <a:pPr marL="228600" lvl="0" indent="-228600" algn="l" rtl="0">
              <a:lnSpc>
                <a:spcPct val="90000"/>
              </a:lnSpc>
              <a:spcBef>
                <a:spcPts val="1000"/>
              </a:spcBef>
              <a:spcAft>
                <a:spcPts val="0"/>
              </a:spcAft>
              <a:buClr>
                <a:schemeClr val="dk1"/>
              </a:buClr>
              <a:buSzPts val="2800"/>
              <a:buChar char="•"/>
            </a:pPr>
            <a:r>
              <a:rPr lang="en-IN" dirty="0"/>
              <a:t>Followed by Summary of papers. -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83a770ae65_7_81"/>
          <p:cNvSpPr txBox="1">
            <a:spLocks noGrp="1"/>
          </p:cNvSpPr>
          <p:nvPr>
            <p:ph type="body" idx="1"/>
          </p:nvPr>
        </p:nvSpPr>
        <p:spPr>
          <a:xfrm>
            <a:off x="838200" y="223925"/>
            <a:ext cx="10515600" cy="5952900"/>
          </a:xfrm>
          <a:prstGeom prst="rect">
            <a:avLst/>
          </a:prstGeom>
        </p:spPr>
        <p:txBody>
          <a:bodyPr spcFirstLastPara="1" wrap="square" lIns="91425" tIns="45700" rIns="91425" bIns="45700" anchor="t" anchorCtr="0">
            <a:normAutofit fontScale="92500" lnSpcReduction="20000"/>
          </a:bodyPr>
          <a:lstStyle/>
          <a:p>
            <a:pPr marL="0" lvl="0" indent="0" algn="l" rtl="0">
              <a:lnSpc>
                <a:spcPct val="115000"/>
              </a:lnSpc>
              <a:spcBef>
                <a:spcPts val="1000"/>
              </a:spcBef>
              <a:spcAft>
                <a:spcPts val="0"/>
              </a:spcAft>
              <a:buClr>
                <a:schemeClr val="dk1"/>
              </a:buClr>
              <a:buSzPct val="39285"/>
              <a:buFont typeface="Arial"/>
              <a:buNone/>
            </a:pPr>
            <a:r>
              <a:rPr lang="en-IN"/>
              <a:t>Displays the semantic content of an image in different ways style is a difficult image processing task. Without a doubt, a major one the limiting factor of previous approaches is lack  visual representation explicitly represents semantic information and thus allows separation of visual content from style. Here, we use image representations derived from an optimized convolutional neural network for object recognition, which helps clarify high-level visual information. We introduces an art-style neural algorithm that can separate and recombine visual content and style from the wild pictures. The algorithm allows us to generate new images about High perceptual quality combines the content of an arbitrary photograph with the form of many famous works of art. Our results provide new information about Deep image representations are learned by convolutional neural networks and demonstrate their high-level potential  synthesize and process images.</a:t>
            </a:r>
            <a:endParaRPr/>
          </a:p>
          <a:p>
            <a:pPr marL="0" lvl="0" indent="0" algn="l" rtl="0">
              <a:spcBef>
                <a:spcPts val="10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283a770ae65_7_8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a:t>
            </a:r>
            <a:endParaRPr/>
          </a:p>
        </p:txBody>
      </p:sp>
      <p:sp>
        <p:nvSpPr>
          <p:cNvPr id="203" name="Google Shape;203;g283a770ae65_7_87"/>
          <p:cNvSpPr txBox="1">
            <a:spLocks noGrp="1"/>
          </p:cNvSpPr>
          <p:nvPr>
            <p:ph type="body" idx="1"/>
          </p:nvPr>
        </p:nvSpPr>
        <p:spPr>
          <a:xfrm>
            <a:off x="838200" y="1230402"/>
            <a:ext cx="10515600" cy="49467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dirty="0"/>
          </a:p>
          <a:p>
            <a:pPr marL="228600" lvl="0" indent="-228600" algn="l" rtl="0">
              <a:lnSpc>
                <a:spcPct val="90000"/>
              </a:lnSpc>
              <a:spcBef>
                <a:spcPts val="1000"/>
              </a:spcBef>
              <a:spcAft>
                <a:spcPts val="0"/>
              </a:spcAft>
              <a:buClr>
                <a:schemeClr val="dk1"/>
              </a:buClr>
              <a:buSzPts val="2800"/>
              <a:buChar char="•"/>
            </a:pPr>
            <a:r>
              <a:rPr lang="en-IN" dirty="0"/>
              <a:t>Paper title - Deeply Supervised Salient Object Detection with Short </a:t>
            </a:r>
            <a:endParaRPr dirty="0"/>
          </a:p>
          <a:p>
            <a:pPr marL="228600" lvl="0" indent="0" algn="l" rtl="0">
              <a:lnSpc>
                <a:spcPct val="90000"/>
              </a:lnSpc>
              <a:spcBef>
                <a:spcPts val="1000"/>
              </a:spcBef>
              <a:spcAft>
                <a:spcPts val="0"/>
              </a:spcAft>
              <a:buNone/>
            </a:pPr>
            <a:r>
              <a:rPr lang="en-IN" dirty="0"/>
              <a:t>                      Connections</a:t>
            </a:r>
            <a:endParaRPr dirty="0"/>
          </a:p>
          <a:p>
            <a:pPr marL="228600" lvl="0" indent="-228600" algn="l" rtl="0">
              <a:lnSpc>
                <a:spcPct val="90000"/>
              </a:lnSpc>
              <a:spcBef>
                <a:spcPts val="1000"/>
              </a:spcBef>
              <a:spcAft>
                <a:spcPts val="0"/>
              </a:spcAft>
              <a:buClr>
                <a:schemeClr val="dk1"/>
              </a:buClr>
              <a:buSzPts val="2800"/>
              <a:buChar char="•"/>
            </a:pPr>
            <a:r>
              <a:rPr lang="en-IN" dirty="0"/>
              <a:t>Author name - </a:t>
            </a:r>
            <a:r>
              <a:rPr lang="en-IN" dirty="0" err="1"/>
              <a:t>Qibin</a:t>
            </a:r>
            <a:r>
              <a:rPr lang="en-IN" dirty="0"/>
              <a:t> Hou, Ming-Ming Cheng, </a:t>
            </a:r>
            <a:r>
              <a:rPr lang="en-IN" dirty="0" err="1"/>
              <a:t>Xiaowei</a:t>
            </a:r>
            <a:r>
              <a:rPr lang="en-IN" dirty="0"/>
              <a:t> Hu, Ali </a:t>
            </a:r>
            <a:r>
              <a:rPr lang="en-IN" dirty="0" err="1"/>
              <a:t>Borji</a:t>
            </a:r>
            <a:r>
              <a:rPr lang="en-IN" dirty="0"/>
              <a:t>, </a:t>
            </a:r>
            <a:endParaRPr dirty="0"/>
          </a:p>
          <a:p>
            <a:pPr marL="228600" lvl="0" indent="0" algn="l" rtl="0">
              <a:lnSpc>
                <a:spcPct val="90000"/>
              </a:lnSpc>
              <a:spcBef>
                <a:spcPts val="1000"/>
              </a:spcBef>
              <a:spcAft>
                <a:spcPts val="0"/>
              </a:spcAft>
              <a:buNone/>
            </a:pPr>
            <a:r>
              <a:rPr lang="en-IN" dirty="0"/>
              <a:t>                           </a:t>
            </a:r>
            <a:r>
              <a:rPr lang="en-IN" dirty="0" err="1"/>
              <a:t>Zhuowen</a:t>
            </a:r>
            <a:r>
              <a:rPr lang="en-IN" dirty="0"/>
              <a:t> Tu, Philip H. S. Torr</a:t>
            </a:r>
            <a:endParaRPr dirty="0"/>
          </a:p>
          <a:p>
            <a:pPr marL="228600" lvl="0" indent="-228600" algn="l" rtl="0">
              <a:lnSpc>
                <a:spcPct val="90000"/>
              </a:lnSpc>
              <a:spcBef>
                <a:spcPts val="1000"/>
              </a:spcBef>
              <a:spcAft>
                <a:spcPts val="0"/>
              </a:spcAft>
              <a:buClr>
                <a:schemeClr val="dk1"/>
              </a:buClr>
              <a:buSzPts val="2800"/>
              <a:buChar char="•"/>
            </a:pPr>
            <a:r>
              <a:rPr lang="en-IN" dirty="0"/>
              <a:t>Year of publishing - 2016</a:t>
            </a:r>
            <a:endParaRPr dirty="0"/>
          </a:p>
          <a:p>
            <a:pPr marL="228600" lvl="0" indent="-228600" algn="l" rtl="0">
              <a:lnSpc>
                <a:spcPct val="90000"/>
              </a:lnSpc>
              <a:spcBef>
                <a:spcPts val="1000"/>
              </a:spcBef>
              <a:spcAft>
                <a:spcPts val="0"/>
              </a:spcAft>
              <a:buClr>
                <a:schemeClr val="dk1"/>
              </a:buClr>
              <a:buSzPts val="2800"/>
              <a:buChar char="•"/>
            </a:pPr>
            <a:r>
              <a:rPr lang="en-IN" dirty="0"/>
              <a:t>Followed by Summary of papers. -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83a770ae65_7_94"/>
          <p:cNvSpPr txBox="1">
            <a:spLocks noGrp="1"/>
          </p:cNvSpPr>
          <p:nvPr>
            <p:ph type="body" idx="1"/>
          </p:nvPr>
        </p:nvSpPr>
        <p:spPr>
          <a:xfrm>
            <a:off x="838200" y="0"/>
            <a:ext cx="11130000" cy="6975000"/>
          </a:xfrm>
          <a:prstGeom prst="rect">
            <a:avLst/>
          </a:prstGeom>
        </p:spPr>
        <p:txBody>
          <a:bodyPr spcFirstLastPara="1" wrap="square" lIns="91425" tIns="45700" rIns="91425" bIns="45700" anchor="t" anchorCtr="0">
            <a:normAutofit fontScale="55000" lnSpcReduction="20000"/>
          </a:bodyPr>
          <a:lstStyle/>
          <a:p>
            <a:pPr marL="0" lvl="0" indent="0" algn="l" rtl="0">
              <a:lnSpc>
                <a:spcPct val="115000"/>
              </a:lnSpc>
              <a:spcBef>
                <a:spcPts val="1000"/>
              </a:spcBef>
              <a:spcAft>
                <a:spcPts val="0"/>
              </a:spcAft>
              <a:buClr>
                <a:schemeClr val="dk1"/>
              </a:buClr>
              <a:buSzPts val="605"/>
              <a:buFont typeface="Arial"/>
              <a:buNone/>
            </a:pPr>
            <a:r>
              <a:rPr lang="en-IN" sz="4450"/>
              <a:t>Recent advances in prominent object detection have been significant, largely benefiting  from the explosive growth of Convolutional Neural Network (CNN). Semantic segmentation and salient object detection algorithms have been developed recently mainly based on fully convolutional neural networks (FCN). There's still a lot of room for improvement compared to the generic product FCN models  do not explicitly address the problem of scale space. The comprehensive nested edge detector (HED) provides a bypass framework with deep supervision for edge and boundary detection, but the performance gain of HED when detecting saliency  is not easy. In this paper, we propose a new salient object detection method by introducing short connections to the omitted layer. structures in HED architecture. Our framework takes full advantage of the multi-level and multi-scale features extracted from​​ FCN,provides more advanced representations at each layer, an essential,property for performing segmentation detection. Our method produces state-of-the-art results based on 5 widely tested prominent object detection benchmarks, with benefits in terms of efficient (0.08 seconds per image), efficient and simple compared to existing algorithms. Additionally, we are leading one Comprehensive analysis of the role  training data plays in performance. Our experimental results provide a more reasonable and robust approach training set for future research and fair comparison.</a:t>
            </a:r>
            <a:endParaRPr sz="4450"/>
          </a:p>
          <a:p>
            <a:pPr marL="0" lvl="0" indent="0" algn="l" rtl="0">
              <a:spcBef>
                <a:spcPts val="10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Workflow Diagram</a:t>
            </a:r>
            <a:endParaRPr/>
          </a:p>
        </p:txBody>
      </p:sp>
      <p:pic>
        <p:nvPicPr>
          <p:cNvPr id="215" name="Google Shape;215;p6"/>
          <p:cNvPicPr preferRelativeResize="0"/>
          <p:nvPr/>
        </p:nvPicPr>
        <p:blipFill>
          <a:blip r:embed="rId3">
            <a:alphaModFix/>
          </a:blip>
          <a:stretch>
            <a:fillRect/>
          </a:stretch>
        </p:blipFill>
        <p:spPr>
          <a:xfrm>
            <a:off x="4575025" y="1404650"/>
            <a:ext cx="4324050" cy="5163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Problem Statement</a:t>
            </a:r>
            <a:endParaRPr/>
          </a:p>
        </p:txBody>
      </p:sp>
      <p:sp>
        <p:nvSpPr>
          <p:cNvPr id="99" name="Google Shape;99;p2"/>
          <p:cNvSpPr txBox="1">
            <a:spLocks noGrp="1"/>
          </p:cNvSpPr>
          <p:nvPr>
            <p:ph type="body" idx="1"/>
          </p:nvPr>
        </p:nvSpPr>
        <p:spPr>
          <a:xfrm>
            <a:off x="838200" y="1690700"/>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100"/>
              <a:buFont typeface="Arial"/>
              <a:buNone/>
            </a:pPr>
            <a:r>
              <a:rPr lang="en-IN" sz="2900">
                <a:solidFill>
                  <a:srgbClr val="333333"/>
                </a:solidFill>
              </a:rPr>
              <a:t>The problem we wanted to solve in this project was how to improve the process of transferring the artistic style of one image to the content of another image using neural networks while maintaining the integrity of the content and achieve high quality results.</a:t>
            </a:r>
            <a:endParaRPr sz="2900">
              <a:solidFill>
                <a:srgbClr val="333333"/>
              </a:solidFill>
            </a:endParaRPr>
          </a:p>
          <a:p>
            <a:pPr marL="0" lvl="0" indent="0" algn="just" rtl="0">
              <a:lnSpc>
                <a:spcPct val="90000"/>
              </a:lnSpc>
              <a:spcBef>
                <a:spcPts val="0"/>
              </a:spcBef>
              <a:spcAft>
                <a:spcPts val="0"/>
              </a:spcAft>
              <a:buClr>
                <a:schemeClr val="dk1"/>
              </a:buClr>
              <a:buSzPts val="1100"/>
              <a:buFont typeface="Arial"/>
              <a:buNone/>
            </a:pPr>
            <a:r>
              <a:rPr lang="en-IN" sz="2900">
                <a:solidFill>
                  <a:srgbClr val="333333"/>
                </a:solidFill>
              </a:rPr>
              <a:t>In other words, the central challenge to be addressed is how to make the neural type conversion process more efficient, productive and user-friendly, ensuring that it produces images that the tone is visually appealing while preserving the important elements of the original content.</a:t>
            </a:r>
            <a:endParaRPr sz="2900">
              <a:solidFill>
                <a:srgbClr val="333333"/>
              </a:solidFill>
            </a:endParaRPr>
          </a:p>
          <a:p>
            <a:pPr marL="0" lvl="0" indent="0" algn="l" rtl="0">
              <a:lnSpc>
                <a:spcPct val="90000"/>
              </a:lnSpc>
              <a:spcBef>
                <a:spcPts val="0"/>
              </a:spcBef>
              <a:spcAft>
                <a:spcPts val="0"/>
              </a:spcAft>
              <a:buClr>
                <a:schemeClr val="dk1"/>
              </a:buClr>
              <a:buSzPts val="1100"/>
              <a:buFont typeface="Arial"/>
              <a:buNone/>
            </a:pPr>
            <a:endParaRPr sz="1200">
              <a:solidFill>
                <a:srgbClr val="333333"/>
              </a:solidFill>
              <a:latin typeface="Roboto"/>
              <a:ea typeface="Roboto"/>
              <a:cs typeface="Roboto"/>
              <a:sym typeface="Roboto"/>
            </a:endParaRPr>
          </a:p>
          <a:p>
            <a:pPr marL="0" lvl="0" indent="0" algn="l" rtl="0">
              <a:lnSpc>
                <a:spcPct val="90000"/>
              </a:lnSpc>
              <a:spcBef>
                <a:spcPts val="0"/>
              </a:spcBef>
              <a:spcAft>
                <a:spcPts val="0"/>
              </a:spcAft>
              <a:buClr>
                <a:schemeClr val="dk1"/>
              </a:buClr>
              <a:buSzPts val="1100"/>
              <a:buFont typeface="Arial"/>
              <a:buNone/>
            </a:pPr>
            <a:endParaRPr sz="2600">
              <a:solidFill>
                <a:srgbClr val="374151"/>
              </a:solidFill>
              <a:highlight>
                <a:srgbClr val="F7F7F8"/>
              </a:highlight>
            </a:endParaRPr>
          </a:p>
          <a:p>
            <a:pPr marL="0" lvl="0" indent="0" algn="l" rtl="0">
              <a:lnSpc>
                <a:spcPct val="90000"/>
              </a:lnSpc>
              <a:spcBef>
                <a:spcPts val="0"/>
              </a:spcBef>
              <a:spcAft>
                <a:spcPts val="0"/>
              </a:spcAft>
              <a:buNone/>
            </a:pPr>
            <a:endParaRPr sz="1200">
              <a:solidFill>
                <a:srgbClr val="374151"/>
              </a:solidFill>
              <a:highlight>
                <a:srgbClr val="F7F7F8"/>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94da3a9d66_0_0"/>
          <p:cNvSpPr txBox="1">
            <a:spLocks noGrp="1"/>
          </p:cNvSpPr>
          <p:nvPr>
            <p:ph type="title"/>
          </p:nvPr>
        </p:nvSpPr>
        <p:spPr>
          <a:xfrm>
            <a:off x="838200" y="1974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a:t>Flow chart of three methods</a:t>
            </a:r>
            <a:endParaRPr dirty="0"/>
          </a:p>
        </p:txBody>
      </p:sp>
      <p:pic>
        <p:nvPicPr>
          <p:cNvPr id="222" name="Google Shape;222;g294da3a9d66_0_0"/>
          <p:cNvPicPr preferRelativeResize="0"/>
          <p:nvPr/>
        </p:nvPicPr>
        <p:blipFill>
          <a:blip r:embed="rId3">
            <a:alphaModFix/>
          </a:blip>
          <a:stretch>
            <a:fillRect/>
          </a:stretch>
        </p:blipFill>
        <p:spPr>
          <a:xfrm>
            <a:off x="643875" y="1209225"/>
            <a:ext cx="4838700" cy="4941200"/>
          </a:xfrm>
          <a:prstGeom prst="rect">
            <a:avLst/>
          </a:prstGeom>
          <a:noFill/>
          <a:ln>
            <a:noFill/>
          </a:ln>
        </p:spPr>
      </p:pic>
      <p:pic>
        <p:nvPicPr>
          <p:cNvPr id="223" name="Google Shape;223;g294da3a9d66_0_0"/>
          <p:cNvPicPr preferRelativeResize="0"/>
          <p:nvPr/>
        </p:nvPicPr>
        <p:blipFill>
          <a:blip r:embed="rId4">
            <a:alphaModFix/>
          </a:blip>
          <a:stretch>
            <a:fillRect/>
          </a:stretch>
        </p:blipFill>
        <p:spPr>
          <a:xfrm>
            <a:off x="5924525" y="1209225"/>
            <a:ext cx="4321354" cy="5030025"/>
          </a:xfrm>
          <a:prstGeom prst="rect">
            <a:avLst/>
          </a:prstGeom>
          <a:noFill/>
          <a:ln>
            <a:noFill/>
          </a:ln>
        </p:spPr>
      </p:pic>
      <p:sp>
        <p:nvSpPr>
          <p:cNvPr id="224" name="Google Shape;224;g294da3a9d66_0_0"/>
          <p:cNvSpPr txBox="1"/>
          <p:nvPr/>
        </p:nvSpPr>
        <p:spPr>
          <a:xfrm>
            <a:off x="1694700" y="6239250"/>
            <a:ext cx="877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Calibri"/>
                <a:ea typeface="Calibri"/>
                <a:cs typeface="Calibri"/>
                <a:sym typeface="Calibri"/>
              </a:rPr>
              <a:t>       </a:t>
            </a:r>
            <a:r>
              <a:rPr lang="en-IN" dirty="0" err="1">
                <a:latin typeface="Calibri"/>
                <a:ea typeface="Calibri"/>
                <a:cs typeface="Calibri"/>
                <a:sym typeface="Calibri"/>
              </a:rPr>
              <a:t>Gayts</a:t>
            </a:r>
            <a:r>
              <a:rPr lang="en-IN" dirty="0">
                <a:latin typeface="Calibri"/>
                <a:ea typeface="Calibri"/>
                <a:cs typeface="Calibri"/>
                <a:sym typeface="Calibri"/>
              </a:rPr>
              <a:t> method                                                                                                                         </a:t>
            </a:r>
            <a:r>
              <a:rPr lang="en-IN" dirty="0" err="1">
                <a:latin typeface="Calibri"/>
                <a:ea typeface="Calibri"/>
                <a:cs typeface="Calibri"/>
                <a:sym typeface="Calibri"/>
              </a:rPr>
              <a:t>AdaIN</a:t>
            </a:r>
            <a:r>
              <a:rPr lang="en-IN" dirty="0">
                <a:latin typeface="Calibri"/>
                <a:ea typeface="Calibri"/>
                <a:cs typeface="Calibri"/>
                <a:sym typeface="Calibri"/>
              </a:rPr>
              <a:t> method</a:t>
            </a:r>
            <a:endParaRPr dirty="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294da3a9d66_0_6"/>
          <p:cNvPicPr preferRelativeResize="0"/>
          <p:nvPr/>
        </p:nvPicPr>
        <p:blipFill>
          <a:blip r:embed="rId3">
            <a:alphaModFix/>
          </a:blip>
          <a:stretch>
            <a:fillRect/>
          </a:stretch>
        </p:blipFill>
        <p:spPr>
          <a:xfrm>
            <a:off x="3154700" y="300049"/>
            <a:ext cx="5362575" cy="5939200"/>
          </a:xfrm>
          <a:prstGeom prst="rect">
            <a:avLst/>
          </a:prstGeom>
          <a:noFill/>
          <a:ln>
            <a:noFill/>
          </a:ln>
        </p:spPr>
      </p:pic>
      <p:sp>
        <p:nvSpPr>
          <p:cNvPr id="231" name="Google Shape;231;g294da3a9d66_0_6"/>
          <p:cNvSpPr txBox="1"/>
          <p:nvPr/>
        </p:nvSpPr>
        <p:spPr>
          <a:xfrm>
            <a:off x="3995925" y="6239250"/>
            <a:ext cx="405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a:ea typeface="Calibri"/>
                <a:cs typeface="Calibri"/>
                <a:sym typeface="Calibri"/>
              </a:rPr>
              <a:t>                             Johnson Method</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94da3a9d66_0_12"/>
          <p:cNvSpPr txBox="1">
            <a:spLocks noGrp="1"/>
          </p:cNvSpPr>
          <p:nvPr>
            <p:ph type="title"/>
          </p:nvPr>
        </p:nvSpPr>
        <p:spPr>
          <a:xfrm>
            <a:off x="838200" y="171400"/>
            <a:ext cx="10515600" cy="1078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ER Diagram</a:t>
            </a:r>
            <a:endParaRPr/>
          </a:p>
        </p:txBody>
      </p:sp>
      <p:pic>
        <p:nvPicPr>
          <p:cNvPr id="238" name="Google Shape;238;g294da3a9d66_0_12"/>
          <p:cNvPicPr preferRelativeResize="0"/>
          <p:nvPr/>
        </p:nvPicPr>
        <p:blipFill>
          <a:blip r:embed="rId3">
            <a:alphaModFix/>
          </a:blip>
          <a:stretch>
            <a:fillRect/>
          </a:stretch>
        </p:blipFill>
        <p:spPr>
          <a:xfrm>
            <a:off x="1117975" y="1249600"/>
            <a:ext cx="10360799" cy="5416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94da3a9d66_1_3"/>
          <p:cNvSpPr txBox="1">
            <a:spLocks noGrp="1"/>
          </p:cNvSpPr>
          <p:nvPr>
            <p:ph type="title"/>
          </p:nvPr>
        </p:nvSpPr>
        <p:spPr>
          <a:xfrm>
            <a:off x="838200" y="243200"/>
            <a:ext cx="10515600" cy="82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Use case Diagram</a:t>
            </a:r>
            <a:endParaRPr/>
          </a:p>
        </p:txBody>
      </p:sp>
      <p:pic>
        <p:nvPicPr>
          <p:cNvPr id="3" name="Picture 2">
            <a:extLst>
              <a:ext uri="{FF2B5EF4-FFF2-40B4-BE49-F238E27FC236}">
                <a16:creationId xmlns:a16="http://schemas.microsoft.com/office/drawing/2014/main" id="{B7B0C446-F4D2-30DF-EF4B-A5FADE06F17E}"/>
              </a:ext>
            </a:extLst>
          </p:cNvPr>
          <p:cNvPicPr>
            <a:picLocks noChangeAspect="1"/>
          </p:cNvPicPr>
          <p:nvPr/>
        </p:nvPicPr>
        <p:blipFill>
          <a:blip r:embed="rId3"/>
          <a:stretch>
            <a:fillRect/>
          </a:stretch>
        </p:blipFill>
        <p:spPr>
          <a:xfrm>
            <a:off x="3584548" y="989814"/>
            <a:ext cx="5484038" cy="55052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94da3a9d66_1_10"/>
          <p:cNvSpPr txBox="1">
            <a:spLocks noGrp="1"/>
          </p:cNvSpPr>
          <p:nvPr>
            <p:ph type="title"/>
          </p:nvPr>
        </p:nvSpPr>
        <p:spPr>
          <a:xfrm>
            <a:off x="838200" y="365125"/>
            <a:ext cx="10515600" cy="753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a:t>Data Flow Diagram</a:t>
            </a:r>
            <a:endParaRPr dirty="0"/>
          </a:p>
        </p:txBody>
      </p:sp>
      <p:pic>
        <p:nvPicPr>
          <p:cNvPr id="3" name="Picture 2">
            <a:extLst>
              <a:ext uri="{FF2B5EF4-FFF2-40B4-BE49-F238E27FC236}">
                <a16:creationId xmlns:a16="http://schemas.microsoft.com/office/drawing/2014/main" id="{AF656025-E130-1FD2-6743-CC672DEF9B85}"/>
              </a:ext>
            </a:extLst>
          </p:cNvPr>
          <p:cNvPicPr>
            <a:picLocks noChangeAspect="1"/>
          </p:cNvPicPr>
          <p:nvPr/>
        </p:nvPicPr>
        <p:blipFill>
          <a:blip r:embed="rId3"/>
          <a:stretch>
            <a:fillRect/>
          </a:stretch>
        </p:blipFill>
        <p:spPr>
          <a:xfrm>
            <a:off x="2657475" y="1376362"/>
            <a:ext cx="6877050" cy="4105275"/>
          </a:xfrm>
          <a:prstGeom prst="rect">
            <a:avLst/>
          </a:prstGeom>
        </p:spPr>
      </p:pic>
      <p:sp>
        <p:nvSpPr>
          <p:cNvPr id="4" name="TextBox 3">
            <a:extLst>
              <a:ext uri="{FF2B5EF4-FFF2-40B4-BE49-F238E27FC236}">
                <a16:creationId xmlns:a16="http://schemas.microsoft.com/office/drawing/2014/main" id="{2D8912F7-AB17-8781-3C26-0B9A7FC06516}"/>
              </a:ext>
            </a:extLst>
          </p:cNvPr>
          <p:cNvSpPr txBox="1"/>
          <p:nvPr/>
        </p:nvSpPr>
        <p:spPr>
          <a:xfrm>
            <a:off x="5637229" y="2974156"/>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C1BE3FB3-382F-56C4-200C-C362A5460038}"/>
              </a:ext>
            </a:extLst>
          </p:cNvPr>
          <p:cNvSpPr txBox="1"/>
          <p:nvPr/>
        </p:nvSpPr>
        <p:spPr>
          <a:xfrm>
            <a:off x="4826524" y="5739274"/>
            <a:ext cx="1923068" cy="307777"/>
          </a:xfrm>
          <a:prstGeom prst="rect">
            <a:avLst/>
          </a:prstGeom>
          <a:noFill/>
        </p:spPr>
        <p:txBody>
          <a:bodyPr wrap="square" rtlCol="0">
            <a:spAutoFit/>
          </a:bodyPr>
          <a:lstStyle/>
          <a:p>
            <a:r>
              <a:rPr lang="en-IN" dirty="0"/>
              <a:t>Level-0 DFD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52;g294da3a9d66_1_10">
            <a:extLst>
              <a:ext uri="{FF2B5EF4-FFF2-40B4-BE49-F238E27FC236}">
                <a16:creationId xmlns:a16="http://schemas.microsoft.com/office/drawing/2014/main" id="{5499ADF8-DD24-70E8-619F-2FAA759E79EB}"/>
              </a:ext>
            </a:extLst>
          </p:cNvPr>
          <p:cNvPicPr preferRelativeResize="0"/>
          <p:nvPr/>
        </p:nvPicPr>
        <p:blipFill>
          <a:blip r:embed="rId2">
            <a:alphaModFix/>
          </a:blip>
          <a:stretch>
            <a:fillRect/>
          </a:stretch>
        </p:blipFill>
        <p:spPr>
          <a:xfrm>
            <a:off x="2340076" y="505983"/>
            <a:ext cx="7266757" cy="5434474"/>
          </a:xfrm>
          <a:prstGeom prst="rect">
            <a:avLst/>
          </a:prstGeom>
          <a:noFill/>
          <a:ln>
            <a:noFill/>
          </a:ln>
        </p:spPr>
      </p:pic>
      <p:sp>
        <p:nvSpPr>
          <p:cNvPr id="4" name="TextBox 3">
            <a:extLst>
              <a:ext uri="{FF2B5EF4-FFF2-40B4-BE49-F238E27FC236}">
                <a16:creationId xmlns:a16="http://schemas.microsoft.com/office/drawing/2014/main" id="{088A5C85-1AEA-4012-33F7-A32CB81C09CB}"/>
              </a:ext>
            </a:extLst>
          </p:cNvPr>
          <p:cNvSpPr txBox="1"/>
          <p:nvPr/>
        </p:nvSpPr>
        <p:spPr>
          <a:xfrm>
            <a:off x="5026844" y="6044240"/>
            <a:ext cx="6094428" cy="307777"/>
          </a:xfrm>
          <a:prstGeom prst="rect">
            <a:avLst/>
          </a:prstGeom>
          <a:noFill/>
        </p:spPr>
        <p:txBody>
          <a:bodyPr wrap="square">
            <a:spAutoFit/>
          </a:bodyPr>
          <a:lstStyle/>
          <a:p>
            <a:r>
              <a:rPr lang="en-IN" dirty="0"/>
              <a:t>Level-1 DFD</a:t>
            </a:r>
          </a:p>
        </p:txBody>
      </p:sp>
    </p:spTree>
    <p:extLst>
      <p:ext uri="{BB962C8B-B14F-4D97-AF65-F5344CB8AC3E}">
        <p14:creationId xmlns:p14="http://schemas.microsoft.com/office/powerpoint/2010/main" val="132879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746775" y="249925"/>
            <a:ext cx="10515600" cy="883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Patent Status</a:t>
            </a:r>
            <a:endParaRPr/>
          </a:p>
        </p:txBody>
      </p:sp>
      <p:pic>
        <p:nvPicPr>
          <p:cNvPr id="258" name="Google Shape;258;p7"/>
          <p:cNvPicPr preferRelativeResize="0"/>
          <p:nvPr/>
        </p:nvPicPr>
        <p:blipFill rotWithShape="1">
          <a:blip r:embed="rId3">
            <a:alphaModFix/>
          </a:blip>
          <a:srcRect t="4228" r="2486" b="46549"/>
          <a:stretch/>
        </p:blipFill>
        <p:spPr>
          <a:xfrm>
            <a:off x="877838" y="1728200"/>
            <a:ext cx="10253475" cy="2484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9"/>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Project Status</a:t>
            </a:r>
            <a:endParaRPr/>
          </a:p>
        </p:txBody>
      </p:sp>
      <p:sp>
        <p:nvSpPr>
          <p:cNvPr id="2" name="TextBox 1">
            <a:extLst>
              <a:ext uri="{FF2B5EF4-FFF2-40B4-BE49-F238E27FC236}">
                <a16:creationId xmlns:a16="http://schemas.microsoft.com/office/drawing/2014/main" id="{A3E87BFF-D9BE-2963-9E0B-B143118D41E9}"/>
              </a:ext>
            </a:extLst>
          </p:cNvPr>
          <p:cNvSpPr txBox="1"/>
          <p:nvPr/>
        </p:nvSpPr>
        <p:spPr>
          <a:xfrm>
            <a:off x="1300112" y="1325700"/>
            <a:ext cx="3677239" cy="461665"/>
          </a:xfrm>
          <a:prstGeom prst="rect">
            <a:avLst/>
          </a:prstGeom>
          <a:noFill/>
        </p:spPr>
        <p:txBody>
          <a:bodyPr wrap="square" rtlCol="0">
            <a:spAutoFit/>
          </a:bodyPr>
          <a:lstStyle/>
          <a:p>
            <a:r>
              <a:rPr lang="en-IN" sz="2400" dirty="0"/>
              <a:t>90% project completed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83a770ae65_0_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83" name="Google Shape;283;g283a770ae65_0_23"/>
          <p:cNvPicPr preferRelativeResize="0"/>
          <p:nvPr/>
        </p:nvPicPr>
        <p:blipFill rotWithShape="1">
          <a:blip r:embed="rId3">
            <a:alphaModFix/>
          </a:blip>
          <a:srcRect l="-1914" t="17062" r="1168" b="9929"/>
          <a:stretch/>
        </p:blipFill>
        <p:spPr>
          <a:xfrm>
            <a:off x="108850" y="1170225"/>
            <a:ext cx="11944051" cy="5006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294da3a9d66_1_16"/>
          <p:cNvSpPr txBox="1">
            <a:spLocks noGrp="1"/>
          </p:cNvSpPr>
          <p:nvPr>
            <p:ph type="title"/>
          </p:nvPr>
        </p:nvSpPr>
        <p:spPr>
          <a:xfrm>
            <a:off x="838200" y="365125"/>
            <a:ext cx="10515600" cy="844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Output Image</a:t>
            </a:r>
            <a:endParaRPr/>
          </a:p>
        </p:txBody>
      </p:sp>
      <p:pic>
        <p:nvPicPr>
          <p:cNvPr id="302" name="Google Shape;302;g294da3a9d66_1_16"/>
          <p:cNvPicPr preferRelativeResize="0"/>
          <p:nvPr/>
        </p:nvPicPr>
        <p:blipFill>
          <a:blip r:embed="rId3">
            <a:alphaModFix/>
          </a:blip>
          <a:stretch>
            <a:fillRect/>
          </a:stretch>
        </p:blipFill>
        <p:spPr>
          <a:xfrm>
            <a:off x="1996450" y="1209925"/>
            <a:ext cx="9499157" cy="5343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83a770ae65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Style transfer</a:t>
            </a:r>
            <a:endParaRPr/>
          </a:p>
        </p:txBody>
      </p:sp>
      <p:pic>
        <p:nvPicPr>
          <p:cNvPr id="106" name="Google Shape;106;g283a770ae65_0_6" descr="Image"/>
          <p:cNvPicPr preferRelativeResize="0"/>
          <p:nvPr/>
        </p:nvPicPr>
        <p:blipFill>
          <a:blip r:embed="rId3">
            <a:alphaModFix/>
          </a:blip>
          <a:stretch>
            <a:fillRect/>
          </a:stretch>
        </p:blipFill>
        <p:spPr>
          <a:xfrm>
            <a:off x="1530050" y="1690825"/>
            <a:ext cx="9192376" cy="3138200"/>
          </a:xfrm>
          <a:prstGeom prst="rect">
            <a:avLst/>
          </a:prstGeom>
          <a:noFill/>
          <a:ln>
            <a:noFill/>
          </a:ln>
        </p:spPr>
      </p:pic>
      <p:sp>
        <p:nvSpPr>
          <p:cNvPr id="107" name="Google Shape;107;g283a770ae65_0_6"/>
          <p:cNvSpPr txBox="1"/>
          <p:nvPr/>
        </p:nvSpPr>
        <p:spPr>
          <a:xfrm>
            <a:off x="2292681" y="2687553"/>
            <a:ext cx="1917300" cy="198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100"/>
              </a:spcAft>
              <a:buNone/>
            </a:pPr>
            <a:endParaRPr sz="1050">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Research Paper Status</a:t>
            </a:r>
            <a:endParaRPr/>
          </a:p>
        </p:txBody>
      </p:sp>
      <p:sp>
        <p:nvSpPr>
          <p:cNvPr id="308" name="Google Shape;308;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Research paper completed</a:t>
            </a:r>
            <a:endParaRPr/>
          </a:p>
          <a:p>
            <a:pPr marL="228600" lvl="0" indent="-165100" algn="l" rtl="0">
              <a:lnSpc>
                <a:spcPct val="90000"/>
              </a:lnSpc>
              <a:spcBef>
                <a:spcPts val="0"/>
              </a:spcBef>
              <a:spcAft>
                <a:spcPts val="0"/>
              </a:spcAft>
              <a:buSzPts val="1800"/>
              <a:buChar char="•"/>
            </a:pPr>
            <a:r>
              <a:rPr lang="en-IN"/>
              <a:t>Link- </a:t>
            </a:r>
            <a:r>
              <a:rPr lang="en-IN" u="sng">
                <a:solidFill>
                  <a:schemeClr val="hlink"/>
                </a:solidFill>
                <a:hlinkClick r:id="rId3"/>
              </a:rPr>
              <a:t>https://docs.google.com/document/d/1YHqW2zxltN6VzS4CTK7n4WTQMay8fU_q/edit?usp=sharing&amp;ouid=116324635347389635201&amp;rtpof=true&amp;sd=true</a:t>
            </a:r>
            <a:r>
              <a:rPr lang="en-IN"/>
              <a:t> </a:t>
            </a:r>
            <a:endParaRPr/>
          </a:p>
          <a:p>
            <a:pPr marL="228600" lvl="0" indent="0" algn="l" rtl="0">
              <a:lnSpc>
                <a:spcPct val="90000"/>
              </a:lnSpc>
              <a:spcBef>
                <a:spcPts val="0"/>
              </a:spcBef>
              <a:spcAft>
                <a:spcPts val="0"/>
              </a:spcAft>
              <a:buNone/>
            </a:pPr>
            <a:endParaRPr/>
          </a:p>
          <a:p>
            <a:pPr marL="228600" lvl="0" indent="0" algn="l" rtl="0">
              <a:lnSpc>
                <a:spcPct val="90000"/>
              </a:lnSpc>
              <a:spcBef>
                <a:spcPts val="100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94da3a9d66_1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Testing Report</a:t>
            </a:r>
            <a:endParaRPr/>
          </a:p>
        </p:txBody>
      </p:sp>
      <p:sp>
        <p:nvSpPr>
          <p:cNvPr id="315" name="Google Shape;315;g294da3a9d66_1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Link- </a:t>
            </a:r>
            <a:r>
              <a:rPr lang="en-IN" u="sng">
                <a:solidFill>
                  <a:schemeClr val="hlink"/>
                </a:solidFill>
                <a:hlinkClick r:id="rId3"/>
              </a:rPr>
              <a:t>https://docs.google.com/document/d/1O-EMjNVKlLy3lsYnAb6N5CJgWwmvFwgD/edit?usp=sharing&amp;ouid=116324635347389635201&amp;rtpof=true&amp;sd=true</a:t>
            </a:r>
            <a:r>
              <a:rPr lang="en-I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References	</a:t>
            </a:r>
            <a:endParaRPr/>
          </a:p>
        </p:txBody>
      </p:sp>
      <p:sp>
        <p:nvSpPr>
          <p:cNvPr id="321" name="Google Shape;321;p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92100" algn="l" rtl="0">
              <a:spcBef>
                <a:spcPts val="1000"/>
              </a:spcBef>
              <a:spcAft>
                <a:spcPts val="0"/>
              </a:spcAft>
              <a:buSzPts val="2800"/>
              <a:buChar char="●"/>
            </a:pPr>
            <a:r>
              <a:rPr lang="en-IN"/>
              <a:t>John Jethro Virtusio, Jose Jaena Marie Ople, Daniel Stanley Tan,M.Tanveer,Neeraj Kumar,and Kai-Lung Hua, “ Image Neural Style Transfer With Preserving the Salient Regions” IEEE Transactions on multimedia, 2021.</a:t>
            </a:r>
            <a:endParaRPr/>
          </a:p>
          <a:p>
            <a:pPr marL="228600" lvl="0" indent="-292100" algn="l" rtl="0">
              <a:spcBef>
                <a:spcPts val="1000"/>
              </a:spcBef>
              <a:spcAft>
                <a:spcPts val="0"/>
              </a:spcAft>
              <a:buSzPts val="2800"/>
              <a:buChar char="●"/>
            </a:pPr>
            <a:r>
              <a:rPr lang="en-IN"/>
              <a:t>Yijun Liu , Zuoteng Xu , Wujian Ye, Ziwn Zhang , Shaowei Weng , Chin-Chen Chang  , and Huajin Tang, “  Image Neural Style Transfer With Preserving the Salient Regions ” Digital Object Identifier, 2019.</a:t>
            </a:r>
            <a:endParaRPr/>
          </a:p>
          <a:p>
            <a:pPr marL="228600" lvl="0" indent="-292100" algn="l" rtl="0">
              <a:spcBef>
                <a:spcPts val="1000"/>
              </a:spcBef>
              <a:spcAft>
                <a:spcPts val="0"/>
              </a:spcAft>
              <a:buSzPts val="2800"/>
              <a:buChar char="●"/>
            </a:pPr>
            <a:r>
              <a:rPr lang="en-IN"/>
              <a:t>Gantugs Atarsaikhan, Brian Kenji Iwana, and Seiichi Uchida, “ Guided neural style transfer for shape stylization”, Department of Advanced Information Technology, Kyushu University, 2021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83a770ae65_0_58"/>
          <p:cNvSpPr txBox="1">
            <a:spLocks noGrp="1"/>
          </p:cNvSpPr>
          <p:nvPr>
            <p:ph type="body" idx="1"/>
          </p:nvPr>
        </p:nvSpPr>
        <p:spPr>
          <a:xfrm>
            <a:off x="838200" y="340900"/>
            <a:ext cx="10515600" cy="5835900"/>
          </a:xfrm>
          <a:prstGeom prst="rect">
            <a:avLst/>
          </a:prstGeom>
        </p:spPr>
        <p:txBody>
          <a:bodyPr spcFirstLastPara="1" wrap="square" lIns="91425" tIns="45700" rIns="91425" bIns="45700" anchor="t" anchorCtr="0">
            <a:normAutofit/>
          </a:bodyPr>
          <a:lstStyle/>
          <a:p>
            <a:pPr marL="457200" lvl="0" indent="-342900" algn="l" rtl="0">
              <a:lnSpc>
                <a:spcPct val="115000"/>
              </a:lnSpc>
              <a:spcBef>
                <a:spcPts val="1000"/>
              </a:spcBef>
              <a:spcAft>
                <a:spcPts val="0"/>
              </a:spcAft>
              <a:buSzPts val="1800"/>
              <a:buChar char="●"/>
            </a:pPr>
            <a:r>
              <a:rPr lang="en-IN"/>
              <a:t>Ming-Ming Cheng , Xiao-Chang Liu , Jie Wang, Shao-Ping Lu , Yu-Kun          Lai , and Paul L. Rosin, “Structure-Preserving Neural Style Transfer, IEEE Transactions on image processing, 2020 .</a:t>
            </a:r>
            <a:endParaRPr/>
          </a:p>
          <a:p>
            <a:pPr marL="457200" lvl="0" indent="-342900" algn="l" rtl="0">
              <a:lnSpc>
                <a:spcPct val="115000"/>
              </a:lnSpc>
              <a:spcBef>
                <a:spcPts val="0"/>
              </a:spcBef>
              <a:spcAft>
                <a:spcPts val="0"/>
              </a:spcAft>
              <a:buSzPts val="1800"/>
              <a:buChar char="●"/>
            </a:pPr>
            <a:r>
              <a:rPr lang="en-IN"/>
              <a:t>Leon A. Gatys, Alexander S. Ecker, and Matthias Bethge, “ Image Style Transfer Using Convolutional Neural Networks”, Image Style Transfer Using Convolutional Neural Networks, 2016.</a:t>
            </a:r>
            <a:endParaRPr/>
          </a:p>
          <a:p>
            <a:pPr marL="457200" lvl="0" indent="-342900" algn="l" rtl="0">
              <a:lnSpc>
                <a:spcPct val="115000"/>
              </a:lnSpc>
              <a:spcBef>
                <a:spcPts val="0"/>
              </a:spcBef>
              <a:spcAft>
                <a:spcPts val="0"/>
              </a:spcAft>
              <a:buSzPts val="1800"/>
              <a:buChar char="●"/>
            </a:pPr>
            <a:r>
              <a:rPr lang="en-IN"/>
              <a:t>Qibin Hou, Ming-Ming Cheng, Xiaowei Hu, Ali Borji, Zhuowen Tu, Philip H. S. Torr, “ Deeply Supervised Salient Object Detection with Short Connections”,  IEEE Transactions on pattern analysis and machine intelligence, 2018.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Objectives</a:t>
            </a:r>
            <a:endParaRPr/>
          </a:p>
        </p:txBody>
      </p:sp>
      <p:sp>
        <p:nvSpPr>
          <p:cNvPr id="113" name="Google Shape;113;p3"/>
          <p:cNvSpPr txBox="1">
            <a:spLocks noGrp="1"/>
          </p:cNvSpPr>
          <p:nvPr>
            <p:ph type="body" idx="1"/>
          </p:nvPr>
        </p:nvSpPr>
        <p:spPr>
          <a:xfrm>
            <a:off x="838200" y="1450875"/>
            <a:ext cx="10515600" cy="43512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None/>
            </a:pPr>
            <a:endParaRPr/>
          </a:p>
          <a:p>
            <a:pPr marL="457200" lvl="0" indent="-342900" algn="just" rtl="0">
              <a:lnSpc>
                <a:spcPct val="90000"/>
              </a:lnSpc>
              <a:spcBef>
                <a:spcPts val="1000"/>
              </a:spcBef>
              <a:spcAft>
                <a:spcPts val="0"/>
              </a:spcAft>
              <a:buSzPts val="1800"/>
              <a:buChar char="•"/>
            </a:pPr>
            <a:r>
              <a:rPr lang="en-IN"/>
              <a:t>Content Preservation: Ensure that the generated images retain the meaningful content and recognizable objects from the original input images.</a:t>
            </a:r>
            <a:endParaRPr/>
          </a:p>
          <a:p>
            <a:pPr marL="457200" lvl="0" indent="-342900" algn="just" rtl="0">
              <a:lnSpc>
                <a:spcPct val="90000"/>
              </a:lnSpc>
              <a:spcBef>
                <a:spcPts val="0"/>
              </a:spcBef>
              <a:spcAft>
                <a:spcPts val="0"/>
              </a:spcAft>
              <a:buSzPts val="1800"/>
              <a:buChar char="•"/>
            </a:pPr>
            <a:r>
              <a:rPr lang="en-IN"/>
              <a:t>Style Replication: Replicate the distinctive artistic styles, including textures, colors, and patterns, from reference images to create visually appealing and stylistically consistent output.</a:t>
            </a:r>
            <a:endParaRPr/>
          </a:p>
          <a:p>
            <a:pPr marL="228600" lvl="0" indent="0" algn="l" rtl="0">
              <a:lnSpc>
                <a:spcPct val="90000"/>
              </a:lnSpc>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83a770ae65_0_52"/>
          <p:cNvSpPr txBox="1">
            <a:spLocks noGrp="1"/>
          </p:cNvSpPr>
          <p:nvPr>
            <p:ph type="body" idx="1"/>
          </p:nvPr>
        </p:nvSpPr>
        <p:spPr>
          <a:xfrm>
            <a:off x="468375" y="369000"/>
            <a:ext cx="11601000" cy="53067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Multiple Style transfer:-</a:t>
            </a:r>
            <a:endParaRPr/>
          </a:p>
        </p:txBody>
      </p:sp>
      <p:pic>
        <p:nvPicPr>
          <p:cNvPr id="120" name="Google Shape;120;g283a770ae65_0_52"/>
          <p:cNvPicPr preferRelativeResize="0"/>
          <p:nvPr/>
        </p:nvPicPr>
        <p:blipFill>
          <a:blip r:embed="rId3">
            <a:alphaModFix/>
          </a:blip>
          <a:stretch>
            <a:fillRect/>
          </a:stretch>
        </p:blipFill>
        <p:spPr>
          <a:xfrm>
            <a:off x="2025813" y="3229588"/>
            <a:ext cx="2695575" cy="1857375"/>
          </a:xfrm>
          <a:prstGeom prst="rect">
            <a:avLst/>
          </a:prstGeom>
          <a:noFill/>
          <a:ln>
            <a:noFill/>
          </a:ln>
        </p:spPr>
      </p:pic>
      <p:pic>
        <p:nvPicPr>
          <p:cNvPr id="121" name="Google Shape;121;g283a770ae65_0_52"/>
          <p:cNvPicPr preferRelativeResize="0"/>
          <p:nvPr/>
        </p:nvPicPr>
        <p:blipFill>
          <a:blip r:embed="rId4">
            <a:alphaModFix/>
          </a:blip>
          <a:stretch>
            <a:fillRect/>
          </a:stretch>
        </p:blipFill>
        <p:spPr>
          <a:xfrm>
            <a:off x="8343138" y="3243863"/>
            <a:ext cx="2686050" cy="1828800"/>
          </a:xfrm>
          <a:prstGeom prst="rect">
            <a:avLst/>
          </a:prstGeom>
          <a:noFill/>
          <a:ln>
            <a:noFill/>
          </a:ln>
        </p:spPr>
      </p:pic>
      <p:pic>
        <p:nvPicPr>
          <p:cNvPr id="122" name="Google Shape;122;g283a770ae65_0_52"/>
          <p:cNvPicPr preferRelativeResize="0"/>
          <p:nvPr/>
        </p:nvPicPr>
        <p:blipFill rotWithShape="1">
          <a:blip r:embed="rId5">
            <a:alphaModFix/>
          </a:blip>
          <a:srcRect/>
          <a:stretch/>
        </p:blipFill>
        <p:spPr>
          <a:xfrm>
            <a:off x="5208300" y="3239100"/>
            <a:ext cx="2647950" cy="1838325"/>
          </a:xfrm>
          <a:prstGeom prst="rect">
            <a:avLst/>
          </a:prstGeom>
          <a:noFill/>
          <a:ln>
            <a:noFill/>
          </a:ln>
        </p:spPr>
      </p:pic>
      <p:pic>
        <p:nvPicPr>
          <p:cNvPr id="123" name="Google Shape;123;g283a770ae65_0_52"/>
          <p:cNvPicPr preferRelativeResize="0"/>
          <p:nvPr/>
        </p:nvPicPr>
        <p:blipFill>
          <a:blip r:embed="rId6">
            <a:alphaModFix/>
          </a:blip>
          <a:stretch>
            <a:fillRect/>
          </a:stretch>
        </p:blipFill>
        <p:spPr>
          <a:xfrm>
            <a:off x="2819375" y="962538"/>
            <a:ext cx="2743200" cy="1876425"/>
          </a:xfrm>
          <a:prstGeom prst="rect">
            <a:avLst/>
          </a:prstGeom>
          <a:noFill/>
          <a:ln>
            <a:noFill/>
          </a:ln>
        </p:spPr>
      </p:pic>
      <p:pic>
        <p:nvPicPr>
          <p:cNvPr id="124" name="Google Shape;124;g283a770ae65_0_52"/>
          <p:cNvPicPr preferRelativeResize="0"/>
          <p:nvPr/>
        </p:nvPicPr>
        <p:blipFill>
          <a:blip r:embed="rId7">
            <a:alphaModFix/>
          </a:blip>
          <a:stretch>
            <a:fillRect/>
          </a:stretch>
        </p:blipFill>
        <p:spPr>
          <a:xfrm>
            <a:off x="6225563" y="1038738"/>
            <a:ext cx="2695575" cy="1724025"/>
          </a:xfrm>
          <a:prstGeom prst="rect">
            <a:avLst/>
          </a:prstGeom>
          <a:noFill/>
          <a:ln>
            <a:noFill/>
          </a:ln>
        </p:spPr>
      </p:pic>
      <p:sp>
        <p:nvSpPr>
          <p:cNvPr id="125" name="Google Shape;125;g283a770ae65_0_52"/>
          <p:cNvSpPr txBox="1"/>
          <p:nvPr/>
        </p:nvSpPr>
        <p:spPr>
          <a:xfrm>
            <a:off x="3530000" y="2762763"/>
            <a:ext cx="27432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Content Image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26" name="Google Shape;126;g283a770ae65_0_52"/>
          <p:cNvSpPr txBox="1"/>
          <p:nvPr/>
        </p:nvSpPr>
        <p:spPr>
          <a:xfrm>
            <a:off x="6806425" y="2762763"/>
            <a:ext cx="27432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Style Image</a:t>
            </a:r>
            <a:endParaRPr>
              <a:latin typeface="Calibri"/>
              <a:ea typeface="Calibri"/>
              <a:cs typeface="Calibri"/>
              <a:sym typeface="Calibri"/>
            </a:endParaRPr>
          </a:p>
        </p:txBody>
      </p:sp>
      <p:sp>
        <p:nvSpPr>
          <p:cNvPr id="127" name="Google Shape;127;g283a770ae65_0_52"/>
          <p:cNvSpPr txBox="1"/>
          <p:nvPr/>
        </p:nvSpPr>
        <p:spPr>
          <a:xfrm>
            <a:off x="2002013" y="5191338"/>
            <a:ext cx="27432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            Output Image 1</a:t>
            </a:r>
            <a:endParaRPr>
              <a:latin typeface="Calibri"/>
              <a:ea typeface="Calibri"/>
              <a:cs typeface="Calibri"/>
              <a:sym typeface="Calibri"/>
            </a:endParaRPr>
          </a:p>
        </p:txBody>
      </p:sp>
      <p:sp>
        <p:nvSpPr>
          <p:cNvPr id="128" name="Google Shape;128;g283a770ae65_0_52"/>
          <p:cNvSpPr txBox="1"/>
          <p:nvPr/>
        </p:nvSpPr>
        <p:spPr>
          <a:xfrm>
            <a:off x="5113050" y="5191338"/>
            <a:ext cx="27432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             Output Image 2</a:t>
            </a:r>
            <a:endParaRPr>
              <a:latin typeface="Calibri"/>
              <a:ea typeface="Calibri"/>
              <a:cs typeface="Calibri"/>
              <a:sym typeface="Calibri"/>
            </a:endParaRPr>
          </a:p>
        </p:txBody>
      </p:sp>
      <p:sp>
        <p:nvSpPr>
          <p:cNvPr id="129" name="Google Shape;129;g283a770ae65_0_52"/>
          <p:cNvSpPr txBox="1"/>
          <p:nvPr/>
        </p:nvSpPr>
        <p:spPr>
          <a:xfrm>
            <a:off x="8314575" y="5191363"/>
            <a:ext cx="27432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           Output Image 3</a:t>
            </a:r>
            <a:endParaRPr>
              <a:latin typeface="Calibri"/>
              <a:ea typeface="Calibri"/>
              <a:cs typeface="Calibri"/>
              <a:sym typeface="Calibri"/>
            </a:endParaRPr>
          </a:p>
        </p:txBody>
      </p:sp>
      <p:sp>
        <p:nvSpPr>
          <p:cNvPr id="130" name="Google Shape;130;g283a770ae65_0_52"/>
          <p:cNvSpPr txBox="1"/>
          <p:nvPr/>
        </p:nvSpPr>
        <p:spPr>
          <a:xfrm>
            <a:off x="9326175" y="5191363"/>
            <a:ext cx="27432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             </a:t>
            </a:r>
            <a:endParaRPr>
              <a:latin typeface="Calibri"/>
              <a:ea typeface="Calibri"/>
              <a:cs typeface="Calibri"/>
              <a:sym typeface="Calibri"/>
            </a:endParaRPr>
          </a:p>
        </p:txBody>
      </p:sp>
      <p:sp>
        <p:nvSpPr>
          <p:cNvPr id="131" name="Google Shape;131;g283a770ae65_0_52"/>
          <p:cNvSpPr txBox="1"/>
          <p:nvPr/>
        </p:nvSpPr>
        <p:spPr>
          <a:xfrm>
            <a:off x="5763375" y="1669150"/>
            <a:ext cx="5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Technology Used	</a:t>
            </a:r>
            <a:endParaRPr/>
          </a:p>
        </p:txBody>
      </p:sp>
      <p:sp>
        <p:nvSpPr>
          <p:cNvPr id="137" name="Google Shape;13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IN"/>
              <a:t>Front end</a:t>
            </a:r>
            <a:endParaRPr sz="2600"/>
          </a:p>
          <a:p>
            <a:pPr marL="457200" lvl="0" indent="-342900" algn="l" rtl="0">
              <a:lnSpc>
                <a:spcPct val="90000"/>
              </a:lnSpc>
              <a:spcBef>
                <a:spcPts val="0"/>
              </a:spcBef>
              <a:spcAft>
                <a:spcPts val="0"/>
              </a:spcAft>
              <a:buSzPts val="1800"/>
              <a:buChar char="❖"/>
            </a:pPr>
            <a:r>
              <a:rPr lang="en-IN"/>
              <a:t>Backend</a:t>
            </a:r>
            <a:endParaRPr/>
          </a:p>
          <a:p>
            <a:pPr marL="457200" lvl="0" indent="-342900" algn="l" rtl="0">
              <a:lnSpc>
                <a:spcPct val="90000"/>
              </a:lnSpc>
              <a:spcBef>
                <a:spcPts val="0"/>
              </a:spcBef>
              <a:spcAft>
                <a:spcPts val="0"/>
              </a:spcAft>
              <a:buSzPts val="1800"/>
              <a:buChar char="❖"/>
            </a:pPr>
            <a:r>
              <a:rPr lang="en-IN"/>
              <a:t>Matplotlib</a:t>
            </a:r>
            <a:endParaRPr/>
          </a:p>
          <a:p>
            <a:pPr marL="457200" lvl="0" indent="-342900" algn="l" rtl="0">
              <a:lnSpc>
                <a:spcPct val="90000"/>
              </a:lnSpc>
              <a:spcBef>
                <a:spcPts val="0"/>
              </a:spcBef>
              <a:spcAft>
                <a:spcPts val="0"/>
              </a:spcAft>
              <a:buSzPts val="1800"/>
              <a:buChar char="❖"/>
            </a:pPr>
            <a:r>
              <a:rPr lang="en-IN"/>
              <a:t>Pytorch</a:t>
            </a:r>
            <a:endParaRPr/>
          </a:p>
          <a:p>
            <a:pPr marL="457200" lvl="0" indent="-342900" algn="l" rtl="0">
              <a:lnSpc>
                <a:spcPct val="90000"/>
              </a:lnSpc>
              <a:spcBef>
                <a:spcPts val="0"/>
              </a:spcBef>
              <a:spcAft>
                <a:spcPts val="0"/>
              </a:spcAft>
              <a:buSzPts val="1800"/>
              <a:buChar char="❖"/>
            </a:pPr>
            <a:r>
              <a:rPr lang="en-IN"/>
              <a:t>Tensorflow</a:t>
            </a:r>
            <a:endParaRPr/>
          </a:p>
          <a:p>
            <a:pPr marL="457200" lvl="0" indent="-342900" algn="l" rtl="0">
              <a:lnSpc>
                <a:spcPct val="90000"/>
              </a:lnSpc>
              <a:spcBef>
                <a:spcPts val="0"/>
              </a:spcBef>
              <a:spcAft>
                <a:spcPts val="0"/>
              </a:spcAft>
              <a:buSzPts val="1800"/>
              <a:buChar char="❖"/>
            </a:pPr>
            <a:r>
              <a:rPr lang="en-IN"/>
              <a:t>Numpy</a:t>
            </a:r>
            <a:endParaRPr/>
          </a:p>
          <a:p>
            <a:pPr marL="457200" lvl="0" indent="-342900" algn="l" rtl="0">
              <a:lnSpc>
                <a:spcPct val="115000"/>
              </a:lnSpc>
              <a:spcBef>
                <a:spcPts val="600"/>
              </a:spcBef>
              <a:spcAft>
                <a:spcPts val="0"/>
              </a:spcAft>
              <a:buSzPts val="1800"/>
              <a:buChar char="❖"/>
            </a:pPr>
            <a:r>
              <a:rPr lang="en-IN" sz="2600"/>
              <a:t>PIL(Python Imaging Library)</a:t>
            </a:r>
            <a:endParaRPr sz="3000">
              <a:solidFill>
                <a:srgbClr val="33333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a:t>
            </a:r>
            <a:endParaRPr/>
          </a:p>
        </p:txBody>
      </p:sp>
      <p:sp>
        <p:nvSpPr>
          <p:cNvPr id="143" name="Google Shape;143;p5"/>
          <p:cNvSpPr txBox="1">
            <a:spLocks noGrp="1"/>
          </p:cNvSpPr>
          <p:nvPr>
            <p:ph type="body" idx="1"/>
          </p:nvPr>
        </p:nvSpPr>
        <p:spPr>
          <a:xfrm>
            <a:off x="838200" y="1230402"/>
            <a:ext cx="10515600" cy="49467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dirty="0"/>
          </a:p>
          <a:p>
            <a:pPr marL="228600" lvl="0" indent="-228600" algn="l" rtl="0">
              <a:lnSpc>
                <a:spcPct val="90000"/>
              </a:lnSpc>
              <a:spcBef>
                <a:spcPts val="1000"/>
              </a:spcBef>
              <a:spcAft>
                <a:spcPts val="0"/>
              </a:spcAft>
              <a:buClr>
                <a:schemeClr val="dk1"/>
              </a:buClr>
              <a:buSzPts val="2800"/>
              <a:buChar char="•"/>
            </a:pPr>
            <a:r>
              <a:rPr lang="en-IN" dirty="0"/>
              <a:t>Paper title - Neural Style Palette: a multimodal and interactive style         </a:t>
            </a:r>
            <a:endParaRPr dirty="0"/>
          </a:p>
          <a:p>
            <a:pPr marL="228600" lvl="0" indent="0" algn="l" rtl="0">
              <a:lnSpc>
                <a:spcPct val="90000"/>
              </a:lnSpc>
              <a:spcBef>
                <a:spcPts val="1000"/>
              </a:spcBef>
              <a:spcAft>
                <a:spcPts val="0"/>
              </a:spcAft>
              <a:buNone/>
            </a:pPr>
            <a:r>
              <a:rPr lang="en-IN" dirty="0"/>
              <a:t>                      transfer from a single style image </a:t>
            </a:r>
            <a:endParaRPr dirty="0"/>
          </a:p>
          <a:p>
            <a:pPr marL="228600" lvl="0" indent="-228600" algn="l" rtl="0">
              <a:lnSpc>
                <a:spcPct val="90000"/>
              </a:lnSpc>
              <a:spcBef>
                <a:spcPts val="1000"/>
              </a:spcBef>
              <a:spcAft>
                <a:spcPts val="0"/>
              </a:spcAft>
              <a:buClr>
                <a:schemeClr val="dk1"/>
              </a:buClr>
              <a:buSzPts val="2800"/>
              <a:buChar char="•"/>
            </a:pPr>
            <a:r>
              <a:rPr lang="en-IN" dirty="0"/>
              <a:t>Author name - John Jethro </a:t>
            </a:r>
            <a:r>
              <a:rPr lang="en-IN" dirty="0" err="1"/>
              <a:t>Virtusio</a:t>
            </a:r>
            <a:r>
              <a:rPr lang="en-IN" dirty="0"/>
              <a:t>, Jose </a:t>
            </a:r>
            <a:r>
              <a:rPr lang="en-IN" dirty="0" err="1"/>
              <a:t>Jaena</a:t>
            </a:r>
            <a:r>
              <a:rPr lang="en-IN" dirty="0"/>
              <a:t> Marie </a:t>
            </a:r>
            <a:r>
              <a:rPr lang="en-IN" dirty="0" err="1"/>
              <a:t>Ople</a:t>
            </a:r>
            <a:r>
              <a:rPr lang="en-IN" dirty="0"/>
              <a:t>, Daniel </a:t>
            </a:r>
            <a:endParaRPr dirty="0"/>
          </a:p>
          <a:p>
            <a:pPr marL="228600" lvl="0" indent="0" algn="l" rtl="0">
              <a:lnSpc>
                <a:spcPct val="90000"/>
              </a:lnSpc>
              <a:spcBef>
                <a:spcPts val="1000"/>
              </a:spcBef>
              <a:spcAft>
                <a:spcPts val="0"/>
              </a:spcAft>
              <a:buNone/>
            </a:pPr>
            <a:r>
              <a:rPr lang="en-IN" dirty="0"/>
              <a:t>                           Stanley </a:t>
            </a:r>
            <a:r>
              <a:rPr lang="en-IN" dirty="0" err="1"/>
              <a:t>Tan,M.Tanveer,Neeraj</a:t>
            </a:r>
            <a:r>
              <a:rPr lang="en-IN" dirty="0"/>
              <a:t> </a:t>
            </a:r>
            <a:r>
              <a:rPr lang="en-IN" dirty="0" err="1"/>
              <a:t>Kumar,and</a:t>
            </a:r>
            <a:r>
              <a:rPr lang="en-IN" dirty="0"/>
              <a:t> Kai-Lung Hua</a:t>
            </a:r>
            <a:endParaRPr dirty="0"/>
          </a:p>
          <a:p>
            <a:pPr marL="228600" lvl="0" indent="-228600" algn="l" rtl="0">
              <a:lnSpc>
                <a:spcPct val="90000"/>
              </a:lnSpc>
              <a:spcBef>
                <a:spcPts val="1000"/>
              </a:spcBef>
              <a:spcAft>
                <a:spcPts val="0"/>
              </a:spcAft>
              <a:buClr>
                <a:schemeClr val="dk1"/>
              </a:buClr>
              <a:buSzPts val="2800"/>
              <a:buChar char="•"/>
            </a:pPr>
            <a:r>
              <a:rPr lang="en-IN" dirty="0"/>
              <a:t>Year of publishing - 2021</a:t>
            </a:r>
            <a:endParaRPr dirty="0"/>
          </a:p>
          <a:p>
            <a:pPr marL="228600" lvl="0" indent="-228600" algn="l" rtl="0">
              <a:lnSpc>
                <a:spcPct val="90000"/>
              </a:lnSpc>
              <a:spcBef>
                <a:spcPts val="1000"/>
              </a:spcBef>
              <a:spcAft>
                <a:spcPts val="0"/>
              </a:spcAft>
              <a:buClr>
                <a:schemeClr val="dk1"/>
              </a:buClr>
              <a:buSzPts val="2800"/>
              <a:buChar char="•"/>
            </a:pPr>
            <a:r>
              <a:rPr lang="en-IN" dirty="0"/>
              <a:t>Followed by Summary of papers. -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83a770ae65_7_14"/>
          <p:cNvSpPr txBox="1">
            <a:spLocks noGrp="1"/>
          </p:cNvSpPr>
          <p:nvPr>
            <p:ph type="body" idx="1"/>
          </p:nvPr>
        </p:nvSpPr>
        <p:spPr>
          <a:xfrm>
            <a:off x="838200" y="274050"/>
            <a:ext cx="10515600" cy="6400200"/>
          </a:xfrm>
          <a:prstGeom prst="rect">
            <a:avLst/>
          </a:prstGeom>
        </p:spPr>
        <p:txBody>
          <a:bodyPr spcFirstLastPara="1" wrap="square" lIns="91425" tIns="45700" rIns="91425" bIns="45700" anchor="t" anchorCtr="0">
            <a:normAutofit fontScale="92500"/>
          </a:bodyPr>
          <a:lstStyle/>
          <a:p>
            <a:pPr marL="0" lvl="0" indent="0" algn="l" rtl="0">
              <a:spcBef>
                <a:spcPts val="1000"/>
              </a:spcBef>
              <a:spcAft>
                <a:spcPts val="0"/>
              </a:spcAft>
              <a:buClr>
                <a:schemeClr val="dk1"/>
              </a:buClr>
              <a:buSzPts val="1100"/>
              <a:buFont typeface="Arial"/>
              <a:buNone/>
            </a:pPr>
            <a:r>
              <a:rPr lang="en-IN"/>
              <a:t>The article discusses limitations in existing neural style transfer methods, which often produce only one stylized image from a single style input, offering limited variety and control to users. In response, the article introduces a method called Neural Type Palette (NSP). NSP is an interactive approach that generates multiple stylized images from a single style source, allowing users to influence the stylization process creatively.</a:t>
            </a:r>
            <a:endParaRPr/>
          </a:p>
          <a:p>
            <a:pPr marL="0" lvl="0" indent="0" algn="l" rtl="0">
              <a:spcBef>
                <a:spcPts val="1000"/>
              </a:spcBef>
              <a:spcAft>
                <a:spcPts val="0"/>
              </a:spcAft>
              <a:buClr>
                <a:schemeClr val="dk1"/>
              </a:buClr>
              <a:buSzPts val="1100"/>
              <a:buFont typeface="Arial"/>
              <a:buNone/>
            </a:pPr>
            <a:r>
              <a:rPr lang="en-IN"/>
              <a:t>NSP employs the concept of anchor styles, which act as visual guides for users. These anchor styles capture various attributes of the input image, each with a unique style. Users can blend these anchor styles to achieve their desired artistic results, offering diverse choices.</a:t>
            </a:r>
            <a:endParaRPr/>
          </a:p>
          <a:p>
            <a:pPr marL="0" lvl="0" indent="0" algn="l" rtl="0">
              <a:spcBef>
                <a:spcPts val="1000"/>
              </a:spcBef>
              <a:spcAft>
                <a:spcPts val="0"/>
              </a:spcAft>
              <a:buClr>
                <a:schemeClr val="dk1"/>
              </a:buClr>
              <a:buSzPts val="1100"/>
              <a:buFont typeface="Arial"/>
              <a:buNone/>
            </a:pPr>
            <a:r>
              <a:rPr lang="en-IN"/>
              <a:t>To maintain visual fidelity to the original style, NSP uses two new losses: a loss of separation to encourage distinct substructures in the stylized images and a loss of unity to ensure that the substructures cluster around the original style while introducing additional variety.</a:t>
            </a:r>
            <a:endParaRPr/>
          </a:p>
          <a:p>
            <a:pPr marL="0" lvl="0" indent="0" algn="l" rtl="0">
              <a:spcBef>
                <a:spcPts val="1000"/>
              </a:spcBef>
              <a:spcAft>
                <a:spcPts val="0"/>
              </a:spcAft>
              <a:buClr>
                <a:schemeClr val="dk1"/>
              </a:buClr>
              <a:buSzPts val="1100"/>
              <a:buFont typeface="Arial"/>
              <a:buNone/>
            </a:pPr>
            <a:r>
              <a:rPr lang="en-IN"/>
              <a:t>The article presents experimental results demonstrating the effectiveness of the NSP method and its potential to enhance existing neural style transfer techniques.</a:t>
            </a:r>
            <a:endParaRPr/>
          </a:p>
          <a:p>
            <a:pPr marL="0" lvl="0" indent="0" algn="l" rtl="0">
              <a:spcBef>
                <a:spcPts val="10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83a770ae65_7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Literature Survey	</a:t>
            </a:r>
            <a:endParaRPr/>
          </a:p>
        </p:txBody>
      </p:sp>
      <p:sp>
        <p:nvSpPr>
          <p:cNvPr id="155" name="Google Shape;155;g283a770ae65_7_22"/>
          <p:cNvSpPr txBox="1">
            <a:spLocks noGrp="1"/>
          </p:cNvSpPr>
          <p:nvPr>
            <p:ph type="body" idx="1"/>
          </p:nvPr>
        </p:nvSpPr>
        <p:spPr>
          <a:xfrm>
            <a:off x="838200" y="1230402"/>
            <a:ext cx="10515600" cy="49467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0"/>
              </a:spcBef>
              <a:spcAft>
                <a:spcPts val="0"/>
              </a:spcAft>
              <a:buNone/>
            </a:pPr>
            <a:endParaRPr/>
          </a:p>
          <a:p>
            <a:pPr marL="228600" lvl="0" indent="-228600" algn="l" rtl="0">
              <a:lnSpc>
                <a:spcPct val="90000"/>
              </a:lnSpc>
              <a:spcBef>
                <a:spcPts val="1000"/>
              </a:spcBef>
              <a:spcAft>
                <a:spcPts val="0"/>
              </a:spcAft>
              <a:buClr>
                <a:schemeClr val="dk1"/>
              </a:buClr>
              <a:buSzPts val="2800"/>
              <a:buChar char="•"/>
            </a:pPr>
            <a:r>
              <a:rPr lang="en-IN"/>
              <a:t>Paper title - Image Neural Style Transfer With Preserving the Salient  </a:t>
            </a:r>
            <a:endParaRPr/>
          </a:p>
          <a:p>
            <a:pPr marL="228600" lvl="0" indent="0" algn="l" rtl="0">
              <a:lnSpc>
                <a:spcPct val="90000"/>
              </a:lnSpc>
              <a:spcBef>
                <a:spcPts val="1000"/>
              </a:spcBef>
              <a:spcAft>
                <a:spcPts val="0"/>
              </a:spcAft>
              <a:buNone/>
            </a:pPr>
            <a:r>
              <a:rPr lang="en-IN"/>
              <a:t>                      Regions</a:t>
            </a:r>
            <a:endParaRPr/>
          </a:p>
          <a:p>
            <a:pPr marL="228600" lvl="0" indent="-228600" algn="l" rtl="0">
              <a:lnSpc>
                <a:spcPct val="90000"/>
              </a:lnSpc>
              <a:spcBef>
                <a:spcPts val="1000"/>
              </a:spcBef>
              <a:spcAft>
                <a:spcPts val="0"/>
              </a:spcAft>
              <a:buClr>
                <a:schemeClr val="dk1"/>
              </a:buClr>
              <a:buSzPts val="2800"/>
              <a:buChar char="•"/>
            </a:pPr>
            <a:r>
              <a:rPr lang="en-IN"/>
              <a:t>Author name - Yijun Liu , Zuoteng Xu , Wujian Ye, Ziwn Zhang , </a:t>
            </a:r>
            <a:endParaRPr/>
          </a:p>
          <a:p>
            <a:pPr marL="228600" lvl="0" indent="0" algn="l" rtl="0">
              <a:lnSpc>
                <a:spcPct val="90000"/>
              </a:lnSpc>
              <a:spcBef>
                <a:spcPts val="1000"/>
              </a:spcBef>
              <a:spcAft>
                <a:spcPts val="0"/>
              </a:spcAft>
              <a:buNone/>
            </a:pPr>
            <a:r>
              <a:rPr lang="en-IN"/>
              <a:t>                           Shaowei Weng , Chin-Chen Chang  ,Huajin Tang.</a:t>
            </a:r>
            <a:endParaRPr/>
          </a:p>
          <a:p>
            <a:pPr marL="228600" lvl="0" indent="-228600" algn="l" rtl="0">
              <a:lnSpc>
                <a:spcPct val="90000"/>
              </a:lnSpc>
              <a:spcBef>
                <a:spcPts val="1000"/>
              </a:spcBef>
              <a:spcAft>
                <a:spcPts val="0"/>
              </a:spcAft>
              <a:buClr>
                <a:schemeClr val="dk1"/>
              </a:buClr>
              <a:buSzPts val="2800"/>
              <a:buChar char="•"/>
            </a:pPr>
            <a:r>
              <a:rPr lang="en-IN"/>
              <a:t>Journal Name - </a:t>
            </a:r>
            <a:endParaRPr/>
          </a:p>
          <a:p>
            <a:pPr marL="228600" lvl="0" indent="-228600" algn="l" rtl="0">
              <a:lnSpc>
                <a:spcPct val="90000"/>
              </a:lnSpc>
              <a:spcBef>
                <a:spcPts val="1000"/>
              </a:spcBef>
              <a:spcAft>
                <a:spcPts val="0"/>
              </a:spcAft>
              <a:buClr>
                <a:schemeClr val="dk1"/>
              </a:buClr>
              <a:buSzPts val="2800"/>
              <a:buChar char="•"/>
            </a:pPr>
            <a:r>
              <a:rPr lang="en-IN"/>
              <a:t>Year of publishing - 2019</a:t>
            </a:r>
            <a:endParaRPr/>
          </a:p>
          <a:p>
            <a:pPr marL="228600" lvl="0" indent="-228600" algn="l" rtl="0">
              <a:lnSpc>
                <a:spcPct val="90000"/>
              </a:lnSpc>
              <a:spcBef>
                <a:spcPts val="1000"/>
              </a:spcBef>
              <a:spcAft>
                <a:spcPts val="0"/>
              </a:spcAft>
              <a:buClr>
                <a:schemeClr val="dk1"/>
              </a:buClr>
              <a:buSzPts val="2800"/>
              <a:buChar char="•"/>
            </a:pPr>
            <a:r>
              <a:rPr lang="en-IN"/>
              <a:t>Followed by Summary of papers. -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3169</TotalTime>
  <Words>1992</Words>
  <Application>Microsoft Office PowerPoint</Application>
  <PresentationFormat>Widescreen</PresentationFormat>
  <Paragraphs>131</Paragraphs>
  <Slides>33</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Roboto</vt:lpstr>
      <vt:lpstr>Calibri</vt:lpstr>
      <vt:lpstr>Arial</vt:lpstr>
      <vt:lpstr>Office Theme</vt:lpstr>
      <vt:lpstr>        Project Presentation (KCS 753) (Neural Style Transfer)</vt:lpstr>
      <vt:lpstr>Problem Statement</vt:lpstr>
      <vt:lpstr>Style transfer</vt:lpstr>
      <vt:lpstr>Objectives</vt:lpstr>
      <vt:lpstr>PowerPoint Presentation</vt:lpstr>
      <vt:lpstr>Technology Used </vt:lpstr>
      <vt:lpstr>Literature Survey </vt:lpstr>
      <vt:lpstr>PowerPoint Presentation</vt:lpstr>
      <vt:lpstr>Literature Survey </vt:lpstr>
      <vt:lpstr>PowerPoint Presentation</vt:lpstr>
      <vt:lpstr>Literature Survey </vt:lpstr>
      <vt:lpstr>PowerPoint Presentation</vt:lpstr>
      <vt:lpstr>Literature Survey </vt:lpstr>
      <vt:lpstr>PowerPoint Presentation</vt:lpstr>
      <vt:lpstr>Literature Survey </vt:lpstr>
      <vt:lpstr>PowerPoint Presentation</vt:lpstr>
      <vt:lpstr>Literature Survey </vt:lpstr>
      <vt:lpstr>PowerPoint Presentation</vt:lpstr>
      <vt:lpstr>Workflow Diagram</vt:lpstr>
      <vt:lpstr>Flow chart of three methods</vt:lpstr>
      <vt:lpstr>PowerPoint Presentation</vt:lpstr>
      <vt:lpstr>ER Diagram</vt:lpstr>
      <vt:lpstr>Use case Diagram</vt:lpstr>
      <vt:lpstr>Data Flow Diagram</vt:lpstr>
      <vt:lpstr>PowerPoint Presentation</vt:lpstr>
      <vt:lpstr>Patent Status</vt:lpstr>
      <vt:lpstr>Project Status</vt:lpstr>
      <vt:lpstr>PowerPoint Presentation</vt:lpstr>
      <vt:lpstr>Output Image</vt:lpstr>
      <vt:lpstr>Research Paper Status</vt:lpstr>
      <vt:lpstr>Testing Report</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Presentation (KCS 753) (Neural Style Transfer)</dc:title>
  <dc:creator>NEHA SHUKLA</dc:creator>
  <cp:lastModifiedBy>palak.2024cs1118</cp:lastModifiedBy>
  <cp:revision>2</cp:revision>
  <dcterms:created xsi:type="dcterms:W3CDTF">2023-09-23T09:10:50Z</dcterms:created>
  <dcterms:modified xsi:type="dcterms:W3CDTF">2023-11-02T12:37:19Z</dcterms:modified>
</cp:coreProperties>
</file>